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467" r:id="rId4"/>
    <p:sldId id="375" r:id="rId5"/>
    <p:sldId id="490" r:id="rId6"/>
    <p:sldId id="512" r:id="rId7"/>
    <p:sldId id="509" r:id="rId8"/>
    <p:sldId id="511" r:id="rId9"/>
    <p:sldId id="513" r:id="rId10"/>
    <p:sldId id="515" r:id="rId11"/>
    <p:sldId id="516" r:id="rId12"/>
    <p:sldId id="517" r:id="rId13"/>
    <p:sldId id="518" r:id="rId14"/>
    <p:sldId id="519" r:id="rId15"/>
    <p:sldId id="520" r:id="rId16"/>
    <p:sldId id="521" r:id="rId17"/>
    <p:sldId id="522" r:id="rId18"/>
    <p:sldId id="523" r:id="rId19"/>
    <p:sldId id="524" r:id="rId20"/>
    <p:sldId id="525" r:id="rId21"/>
    <p:sldId id="489" r:id="rId22"/>
    <p:sldId id="472" r:id="rId23"/>
    <p:sldId id="473" r:id="rId24"/>
    <p:sldId id="475" r:id="rId2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0"/>
    <p:restoredTop sz="91438"/>
  </p:normalViewPr>
  <p:slideViewPr>
    <p:cSldViewPr snapToGrid="0">
      <p:cViewPr>
        <p:scale>
          <a:sx n="70" d="100"/>
          <a:sy n="70" d="100"/>
        </p:scale>
        <p:origin x="7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BCF4F-DD47-1F41-8347-1236AAEF4C6F}" type="datetimeFigureOut">
              <a:rPr lang="es-ES" smtClean="0"/>
              <a:t>21/2/25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D714E-277A-0B4C-917C-E741BC14FD1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2742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D714E-277A-0B4C-917C-E741BC14FD19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77888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D714E-277A-0B4C-917C-E741BC14FD19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7363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D714E-277A-0B4C-917C-E741BC14FD19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5176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D714E-277A-0B4C-917C-E741BC14FD19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3899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D714E-277A-0B4C-917C-E741BC14FD19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35165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D714E-277A-0B4C-917C-E741BC14FD19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1292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D714E-277A-0B4C-917C-E741BC14FD19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1988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D714E-277A-0B4C-917C-E741BC14FD19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12094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D714E-277A-0B4C-917C-E741BC14FD19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9763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D714E-277A-0B4C-917C-E741BC14FD19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9406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0D714E-277A-0B4C-917C-E741BC14FD19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0405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EFA87-8AA5-C04F-3C8B-B9A2AF606B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6392A1-BA2D-C72E-AAE2-9E7AFE8D5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697544-B384-FD24-CD2C-C111E8FA1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F3F658-BF12-78C7-58B4-78B603738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D0D98B-2468-7BAD-0A9B-BB86EC482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0134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596FE3-706E-1C80-CACC-F398DA1D1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7380736-EE02-FA13-FE81-05DFB42147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301D6D-9194-D563-7EF0-B6E8DF74F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EA20FC-FE35-E578-4D42-A98700729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5C0435-EB44-ABBB-03C1-13B14558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04787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41D0B84-591F-6A65-FC6A-049EC133CF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E271FDA-3326-7F6F-4F41-76376721E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8E75D7-FBD2-7D62-546A-DFEE9B53C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C8AAEA-B43B-A632-0D86-3CDD5CF30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560A56-8F4A-A18C-528E-D68914FC2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2266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B3AF58-61D1-DF01-55E3-BC712B2F9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5C7191-2D2F-2A11-72B2-6264DEE94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2A11C6-96BD-BCB3-26D3-2F98216F8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64EFEBE-AF4D-5790-14DB-CB218EAF1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4CA2C9-6F81-96DB-1B51-C3535B82E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6157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893EA7-2D97-F2E1-A2B1-4B37D6620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F440C6D-9413-B56C-93C5-B787A043D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82136B-FF0B-AE32-3C75-EDAA86CAB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5F05F9-0258-E44C-9B0A-B86F3AF7C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EA5988-E17F-6471-B2C3-961FC9B7D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4973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EF43C9-C426-4FCF-DF0C-1F7CD16AA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D6AC33-EB07-610A-B59C-DE8891BA8F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5B05210-AB32-F36A-7438-AB9EBEC61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C61BB1C-5079-6FC8-2D4B-A30D4AE36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600823-04DD-C68E-7A0F-BF1439DE7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942C3D1-12B5-A0D5-3537-618288FB1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6875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EFE1C4-9650-E9EA-F099-A4F0D9B74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F942D8-8B75-C543-6418-30AC3B8DC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0CE7D7-2CEE-211E-8F3F-BC923E4CA6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ABCFC7D-8843-4F44-6D40-D2C4B524B0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75EDFEE-71F3-9178-ED83-C226CD19DD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4F0842E-0E90-AC24-8802-9F5D3CD30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3CDB579-9C39-82D9-BCAD-2A464A147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F5460AA-5CEB-82B6-80BD-070882CEF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6872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E95AEA-2455-08C3-F913-B362FA72B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959D56E-95AA-BC13-40CC-24D282A89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2F707DB-A9DF-CF52-8FC3-9E84A834A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744039D-B804-3221-375A-1F03A2F05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9210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5266A7B-F22A-5A34-E61A-C7DB54542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2A5DB2A-2070-7944-EEE2-21B40B1CC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1537A92-5C7F-2BBF-EA3E-7BABB210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804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C377B-BE80-E053-6AD8-9D0EAEE4B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D3F2B9-319B-2744-5821-380C61969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B5702AD-C45C-0E0D-6371-FE7E9E20A8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E29E9E2-4818-316C-F82E-0037A93F8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5A879D8-E51E-92CA-9F0D-8C8FF1546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CD188A3-D9D7-7792-5883-D9DA82CBD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9165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F197F6-0C8A-C6AB-7F36-922817AA1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014BB75-6E11-25F3-BE3E-441FC1C25F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FC1EF46-F113-60FA-FCC4-69366F6033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659423-00A5-22D0-778E-86977A70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C593BBB-A67D-F22B-07E1-0994A20E5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000C72D-B54B-1747-6082-71349036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2404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512"/>
            <a:lum/>
          </a:blip>
          <a:srcRect/>
          <a:stretch>
            <a:fillRect t="-49000" b="-4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B22356A-0946-C4C6-79B9-25039656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ED8B130-08AC-AA93-CEA5-C0072D990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40DB78-3912-9C6F-8F48-B4F6E8C04B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EC3D6-144B-1F44-841A-5BF3C43A2787}" type="datetimeFigureOut">
              <a:rPr lang="es-ES" smtClean="0"/>
              <a:t>21/2/25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C7D2F7-24D4-92A4-C215-157E343227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93F49A-54F6-565B-6A4B-1070001F12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D2156-043F-AB48-A590-A1E402047F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7139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0A3F22-DBD6-F6EA-F05D-AE1F93D76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07400"/>
            <a:ext cx="9144000" cy="902562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</a:pPr>
            <a:r>
              <a:rPr lang="en-US" sz="2400" b="1" dirty="0"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CRUD Angular</a:t>
            </a:r>
            <a:br>
              <a:rPr lang="en-US" sz="2400" b="1" dirty="0"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</a:br>
            <a:r>
              <a:rPr lang="en-US" sz="2400" b="1" dirty="0"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API </a:t>
            </a:r>
            <a:r>
              <a:rPr lang="en-US" sz="2400" b="1" dirty="0" err="1"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en</a:t>
            </a:r>
            <a:r>
              <a:rPr lang="en-US" sz="2400" b="1" dirty="0"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Python</a:t>
            </a:r>
            <a:endParaRPr lang="es-E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4740D24-D737-C615-CB0D-14297A86F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811167"/>
          </a:xfrm>
        </p:spPr>
        <p:txBody>
          <a:bodyPr>
            <a:normAutofit lnSpcReduction="10000"/>
          </a:bodyPr>
          <a:lstStyle/>
          <a:p>
            <a:pPr>
              <a:spcBef>
                <a:spcPts val="1000"/>
              </a:spcBef>
            </a:pPr>
            <a:r>
              <a:rPr lang="es-ES" sz="2000" dirty="0">
                <a:solidFill>
                  <a:srgbClr val="039BE5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Centro público integrado de formación profesional</a:t>
            </a:r>
            <a:endParaRPr lang="es-ES" sz="2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spcBef>
                <a:spcPts val="1000"/>
              </a:spcBef>
            </a:pPr>
            <a:r>
              <a:rPr lang="en-US" dirty="0">
                <a:solidFill>
                  <a:srgbClr val="039BE5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Alan Turing</a:t>
            </a:r>
            <a:endParaRPr lang="es-ES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BAA5DF5C-FAA0-6FA3-B7D8-6383F8FF33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18462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3E414409-692A-A560-B4BC-0D7207570F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9C42193C-8E28-F944-8549-FCF26C5404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F9289164-0C09-4848-9B7C-A365E4792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5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6921A95A-812D-B047-A611-2FE509CE2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4">
            <a:extLst>
              <a:ext uri="{FF2B5EF4-FFF2-40B4-BE49-F238E27FC236}">
                <a16:creationId xmlns:a16="http://schemas.microsoft.com/office/drawing/2014/main" id="{7D21F514-C4C5-8C48-9634-F1C377CB2A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8" name="Picture 2" descr="Angular (web framework) - Wikipedia">
            <a:extLst>
              <a:ext uri="{FF2B5EF4-FFF2-40B4-BE49-F238E27FC236}">
                <a16:creationId xmlns:a16="http://schemas.microsoft.com/office/drawing/2014/main" id="{77CD0CA7-8CCE-E041-A7B3-B369987A6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9000"/>
            <a:ext cx="360000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7D6672B6-5B49-EC4A-9ED5-DB2AC877F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9489" y="1623716"/>
            <a:ext cx="24822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86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Ahora creamos las rutas que Angular usará para obtener, agregar y eliminar personajes.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Obtener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todos los 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personajes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(GET /leer)</a:t>
            </a:r>
          </a:p>
          <a:p>
            <a:pPr marL="457200" lvl="1" indent="0">
              <a:buNone/>
            </a:pPr>
            <a:r>
              <a:rPr lang="es-ES" sz="1600" b="1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s-ES" sz="1600" b="1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app.route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('/leer',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methods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=['GET'])</a:t>
            </a:r>
          </a:p>
          <a:p>
            <a:pPr marL="457200" lvl="1" indent="0">
              <a:buNone/>
            </a:pP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leer():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mysql.connector.connect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(**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db_config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as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conn.cursor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dictionary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=True) as cursor: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s-ES" sz="1600" b="1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cursor.execute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("SELECT * FROM personajes")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personajes =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cursor.fetchall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b="1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jsonify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success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True,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"data": personajes,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message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"Personajes cargados correctamente"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})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</a:t>
            </a:r>
          </a:p>
          <a:p>
            <a:pPr lvl="1"/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s-ES" sz="2000" b="1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app.route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('/leer',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=['GET']): Define la 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ruta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/leer que responde a solicitudes GET.</a:t>
            </a:r>
          </a:p>
          <a:p>
            <a:pPr lvl="1"/>
            <a:r>
              <a:rPr lang="es-ES" sz="2000" b="1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cursor.execute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("SELECT * FROM personajes"): 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Consulta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todos los personajes en la base de datos.</a:t>
            </a:r>
          </a:p>
          <a:p>
            <a:pPr lvl="1"/>
            <a:r>
              <a:rPr lang="es-ES" sz="2000" b="1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jsonify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({...}): Devuelve los personajes en formato 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ES" sz="1600" b="1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Implementación de los </a:t>
            </a:r>
            <a:r>
              <a:rPr lang="es-ES" sz="2800" b="1" dirty="0" err="1">
                <a:solidFill>
                  <a:srgbClr val="039BE5"/>
                </a:solidFill>
                <a:latin typeface="Arial" panose="020B0604020202020204" pitchFamily="34" charset="0"/>
              </a:rPr>
              <a:t>Endpoints</a:t>
            </a:r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 en </a:t>
            </a:r>
            <a:r>
              <a:rPr lang="es-ES" sz="2800" b="1" dirty="0" err="1">
                <a:solidFill>
                  <a:srgbClr val="039BE5"/>
                </a:solidFill>
                <a:latin typeface="Arial" panose="020B0604020202020204" pitchFamily="34" charset="0"/>
              </a:rPr>
              <a:t>Flask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3260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Agregar un personaje (POST /grabar)</a:t>
            </a:r>
          </a:p>
          <a:p>
            <a:pPr marL="0" indent="0" algn="l">
              <a:buNone/>
            </a:pPr>
            <a:endParaRPr lang="es-ES" sz="2000" b="1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b="1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b="1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b="1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b="1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b="1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b="1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request.json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Recibe los datos enviados desde Angular.</a:t>
            </a:r>
          </a:p>
          <a:p>
            <a:pPr lvl="1"/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INTO personajes (...) VALUES (...): Agrega un nuevo personaje a la base de datos.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Implementación de los </a:t>
            </a:r>
            <a:r>
              <a:rPr lang="es-ES" sz="2800" b="1" dirty="0" err="1">
                <a:solidFill>
                  <a:srgbClr val="039BE5"/>
                </a:solidFill>
                <a:latin typeface="Arial" panose="020B0604020202020204" pitchFamily="34" charset="0"/>
              </a:rPr>
              <a:t>Endpoints</a:t>
            </a:r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 en </a:t>
            </a:r>
            <a:r>
              <a:rPr lang="es-ES" sz="2800" b="1" dirty="0" err="1">
                <a:solidFill>
                  <a:srgbClr val="039BE5"/>
                </a:solidFill>
                <a:latin typeface="Arial" panose="020B0604020202020204" pitchFamily="34" charset="0"/>
              </a:rPr>
              <a:t>Flask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" name="Tabla 3">
            <a:extLst>
              <a:ext uri="{FF2B5EF4-FFF2-40B4-BE49-F238E27FC236}">
                <a16:creationId xmlns:a16="http://schemas.microsoft.com/office/drawing/2014/main" id="{A22B9D9E-FA55-9C47-8AC0-BEF8935028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5874282"/>
              </p:ext>
            </p:extLst>
          </p:nvPr>
        </p:nvGraphicFramePr>
        <p:xfrm>
          <a:off x="308918" y="1378454"/>
          <a:ext cx="11516498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3456">
                  <a:extLst>
                    <a:ext uri="{9D8B030D-6E8A-4147-A177-3AD203B41FA5}">
                      <a16:colId xmlns:a16="http://schemas.microsoft.com/office/drawing/2014/main" val="1962821734"/>
                    </a:ext>
                  </a:extLst>
                </a:gridCol>
                <a:gridCol w="7823042">
                  <a:extLst>
                    <a:ext uri="{9D8B030D-6E8A-4147-A177-3AD203B41FA5}">
                      <a16:colId xmlns:a16="http://schemas.microsoft.com/office/drawing/2014/main" val="29314115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1200" b="0" dirty="0"/>
                        <a:t>@</a:t>
                      </a:r>
                      <a:r>
                        <a:rPr lang="es-ES" sz="1200" b="0" dirty="0" err="1"/>
                        <a:t>app.route</a:t>
                      </a:r>
                      <a:r>
                        <a:rPr lang="es-ES" sz="1200" b="0" dirty="0"/>
                        <a:t>('/grabar', </a:t>
                      </a:r>
                      <a:r>
                        <a:rPr lang="es-ES" sz="1200" b="0" dirty="0" err="1"/>
                        <a:t>methods</a:t>
                      </a:r>
                      <a:r>
                        <a:rPr lang="es-ES" sz="1200" b="0" dirty="0"/>
                        <a:t>=['POST'])</a:t>
                      </a:r>
                    </a:p>
                    <a:p>
                      <a:r>
                        <a:rPr lang="es-ES" sz="1200" b="0" dirty="0" err="1"/>
                        <a:t>def</a:t>
                      </a:r>
                      <a:r>
                        <a:rPr lang="es-ES" sz="1200" b="0" dirty="0"/>
                        <a:t> grabar():</a:t>
                      </a:r>
                    </a:p>
                    <a:p>
                      <a:r>
                        <a:rPr lang="es-ES" sz="1200" b="0" dirty="0"/>
                        <a:t>    datos = </a:t>
                      </a:r>
                      <a:r>
                        <a:rPr lang="es-ES" sz="1200" b="0" dirty="0" err="1"/>
                        <a:t>request.json</a:t>
                      </a:r>
                      <a:r>
                        <a:rPr lang="es-ES" sz="1200" b="0" dirty="0"/>
                        <a:t>  # Recibe datos en formato JSON</a:t>
                      </a:r>
                    </a:p>
                    <a:p>
                      <a:r>
                        <a:rPr lang="es-ES" sz="1200" b="0" dirty="0"/>
                        <a:t>    nombre = </a:t>
                      </a:r>
                      <a:r>
                        <a:rPr lang="es-ES" sz="1200" b="0" dirty="0" err="1"/>
                        <a:t>datos.get</a:t>
                      </a:r>
                      <a:r>
                        <a:rPr lang="es-ES" sz="1200" b="0" dirty="0"/>
                        <a:t>('</a:t>
                      </a:r>
                      <a:r>
                        <a:rPr lang="es-ES" sz="1200" b="0" dirty="0" err="1"/>
                        <a:t>name</a:t>
                      </a:r>
                      <a:r>
                        <a:rPr lang="es-ES" sz="1200" b="0" dirty="0"/>
                        <a:t>')</a:t>
                      </a:r>
                    </a:p>
                    <a:p>
                      <a:r>
                        <a:rPr lang="es-ES" sz="1200" b="0" dirty="0"/>
                        <a:t>    </a:t>
                      </a:r>
                      <a:r>
                        <a:rPr lang="es-ES" sz="1200" b="0" dirty="0" err="1"/>
                        <a:t>ki</a:t>
                      </a:r>
                      <a:r>
                        <a:rPr lang="es-ES" sz="1200" b="0" dirty="0"/>
                        <a:t> = </a:t>
                      </a:r>
                      <a:r>
                        <a:rPr lang="es-ES" sz="1200" b="0" dirty="0" err="1"/>
                        <a:t>datos.get</a:t>
                      </a:r>
                      <a:r>
                        <a:rPr lang="es-ES" sz="1200" b="0" dirty="0"/>
                        <a:t>('</a:t>
                      </a:r>
                      <a:r>
                        <a:rPr lang="es-ES" sz="1200" b="0" dirty="0" err="1"/>
                        <a:t>ki</a:t>
                      </a:r>
                      <a:r>
                        <a:rPr lang="es-ES" sz="1200" b="0" dirty="0"/>
                        <a:t>')</a:t>
                      </a:r>
                    </a:p>
                    <a:p>
                      <a:r>
                        <a:rPr lang="es-ES" sz="1200" b="0" dirty="0"/>
                        <a:t>    </a:t>
                      </a:r>
                      <a:r>
                        <a:rPr lang="es-ES" sz="1200" b="0" dirty="0" err="1"/>
                        <a:t>max_ki</a:t>
                      </a:r>
                      <a:r>
                        <a:rPr lang="es-ES" sz="1200" b="0" dirty="0"/>
                        <a:t> = </a:t>
                      </a:r>
                      <a:r>
                        <a:rPr lang="es-ES" sz="1200" b="0" dirty="0" err="1"/>
                        <a:t>datos.get</a:t>
                      </a:r>
                      <a:r>
                        <a:rPr lang="es-ES" sz="1200" b="0" dirty="0"/>
                        <a:t>('</a:t>
                      </a:r>
                      <a:r>
                        <a:rPr lang="es-ES" sz="1200" b="0" dirty="0" err="1"/>
                        <a:t>max_ki</a:t>
                      </a:r>
                      <a:r>
                        <a:rPr lang="es-ES" sz="1200" b="0" dirty="0"/>
                        <a:t>')</a:t>
                      </a:r>
                    </a:p>
                    <a:p>
                      <a:r>
                        <a:rPr lang="es-ES" sz="1200" b="0" dirty="0"/>
                        <a:t>    </a:t>
                      </a:r>
                      <a:r>
                        <a:rPr lang="es-ES" sz="1200" b="0" dirty="0" err="1"/>
                        <a:t>race</a:t>
                      </a:r>
                      <a:r>
                        <a:rPr lang="es-ES" sz="1200" b="0" dirty="0"/>
                        <a:t> = </a:t>
                      </a:r>
                      <a:r>
                        <a:rPr lang="es-ES" sz="1200" b="0" dirty="0" err="1"/>
                        <a:t>datos.get</a:t>
                      </a:r>
                      <a:r>
                        <a:rPr lang="es-ES" sz="1200" b="0" dirty="0"/>
                        <a:t>('</a:t>
                      </a:r>
                      <a:r>
                        <a:rPr lang="es-ES" sz="1200" b="0" dirty="0" err="1"/>
                        <a:t>race</a:t>
                      </a:r>
                      <a:r>
                        <a:rPr lang="es-ES" sz="1200" b="0" dirty="0"/>
                        <a:t>')</a:t>
                      </a:r>
                    </a:p>
                    <a:p>
                      <a:r>
                        <a:rPr lang="es-ES" sz="1200" b="0" dirty="0"/>
                        <a:t>    </a:t>
                      </a:r>
                      <a:r>
                        <a:rPr lang="es-ES" sz="1200" b="0" dirty="0" err="1"/>
                        <a:t>gender</a:t>
                      </a:r>
                      <a:r>
                        <a:rPr lang="es-ES" sz="1200" b="0" dirty="0"/>
                        <a:t> = </a:t>
                      </a:r>
                      <a:r>
                        <a:rPr lang="es-ES" sz="1200" b="0" dirty="0" err="1"/>
                        <a:t>datos.get</a:t>
                      </a:r>
                      <a:r>
                        <a:rPr lang="es-ES" sz="1200" b="0" dirty="0"/>
                        <a:t>('</a:t>
                      </a:r>
                      <a:r>
                        <a:rPr lang="es-ES" sz="1200" b="0" dirty="0" err="1"/>
                        <a:t>gender</a:t>
                      </a:r>
                      <a:r>
                        <a:rPr lang="es-ES" sz="1200" b="0" dirty="0"/>
                        <a:t>')</a:t>
                      </a:r>
                    </a:p>
                    <a:p>
                      <a:r>
                        <a:rPr lang="es-ES" sz="1200" b="0" dirty="0"/>
                        <a:t>    </a:t>
                      </a:r>
                      <a:r>
                        <a:rPr lang="es-ES" sz="1200" b="0" dirty="0" err="1"/>
                        <a:t>description</a:t>
                      </a:r>
                      <a:r>
                        <a:rPr lang="es-ES" sz="1200" b="0" dirty="0"/>
                        <a:t> = </a:t>
                      </a:r>
                      <a:r>
                        <a:rPr lang="es-ES" sz="1200" b="0" dirty="0" err="1"/>
                        <a:t>datos.get</a:t>
                      </a:r>
                      <a:r>
                        <a:rPr lang="es-ES" sz="1200" b="0" dirty="0"/>
                        <a:t>('</a:t>
                      </a:r>
                      <a:r>
                        <a:rPr lang="es-ES" sz="1200" b="0" dirty="0" err="1"/>
                        <a:t>description</a:t>
                      </a:r>
                      <a:r>
                        <a:rPr lang="es-ES" sz="1200" b="0" dirty="0"/>
                        <a:t>')</a:t>
                      </a:r>
                    </a:p>
                    <a:p>
                      <a:r>
                        <a:rPr lang="es-ES" sz="1200" b="0" dirty="0"/>
                        <a:t>    </a:t>
                      </a:r>
                      <a:r>
                        <a:rPr lang="es-ES" sz="1200" b="0" dirty="0" err="1"/>
                        <a:t>image</a:t>
                      </a:r>
                      <a:r>
                        <a:rPr lang="es-ES" sz="1200" b="0" dirty="0"/>
                        <a:t> = </a:t>
                      </a:r>
                      <a:r>
                        <a:rPr lang="es-ES" sz="1200" b="0" dirty="0" err="1"/>
                        <a:t>datos.get</a:t>
                      </a:r>
                      <a:r>
                        <a:rPr lang="es-ES" sz="1200" b="0" dirty="0"/>
                        <a:t>('</a:t>
                      </a:r>
                      <a:r>
                        <a:rPr lang="es-ES" sz="1200" b="0" dirty="0" err="1"/>
                        <a:t>image</a:t>
                      </a:r>
                      <a:r>
                        <a:rPr lang="es-ES" sz="1200" b="0" dirty="0"/>
                        <a:t>')</a:t>
                      </a:r>
                    </a:p>
                    <a:p>
                      <a:r>
                        <a:rPr lang="es-ES" sz="1200" b="0" dirty="0"/>
                        <a:t>    </a:t>
                      </a:r>
                      <a:r>
                        <a:rPr lang="es-ES" sz="1200" b="0" dirty="0" err="1"/>
                        <a:t>affiliation</a:t>
                      </a:r>
                      <a:r>
                        <a:rPr lang="es-ES" sz="1200" b="0" dirty="0"/>
                        <a:t> = </a:t>
                      </a:r>
                      <a:r>
                        <a:rPr lang="es-ES" sz="1200" b="0" dirty="0" err="1"/>
                        <a:t>datos.get</a:t>
                      </a:r>
                      <a:r>
                        <a:rPr lang="es-ES" sz="1200" b="0" dirty="0"/>
                        <a:t>('</a:t>
                      </a:r>
                      <a:r>
                        <a:rPr lang="es-ES" sz="1200" b="0" dirty="0" err="1"/>
                        <a:t>affiliation</a:t>
                      </a:r>
                      <a:r>
                        <a:rPr lang="es-ES" sz="1200" b="0" dirty="0"/>
                        <a:t>', '</a:t>
                      </a:r>
                      <a:r>
                        <a:rPr lang="es-ES" sz="1200" b="0" dirty="0" err="1"/>
                        <a:t>None</a:t>
                      </a:r>
                      <a:r>
                        <a:rPr lang="es-ES" sz="1200" b="0" dirty="0"/>
                        <a:t>')</a:t>
                      </a:r>
                    </a:p>
                    <a:p>
                      <a:r>
                        <a:rPr lang="es-ES" sz="1200" b="0" dirty="0"/>
                        <a:t>    </a:t>
                      </a:r>
                      <a:r>
                        <a:rPr lang="es-ES" sz="1200" b="0" dirty="0" err="1"/>
                        <a:t>deleted_at</a:t>
                      </a:r>
                      <a:r>
                        <a:rPr lang="es-ES" sz="1200" b="0" dirty="0"/>
                        <a:t> = </a:t>
                      </a:r>
                      <a:r>
                        <a:rPr lang="es-ES" sz="1200" b="0" dirty="0" err="1"/>
                        <a:t>datos.get</a:t>
                      </a:r>
                      <a:r>
                        <a:rPr lang="es-ES" sz="1200" b="0" dirty="0"/>
                        <a:t>('</a:t>
                      </a:r>
                      <a:r>
                        <a:rPr lang="es-ES" sz="1200" b="0" dirty="0" err="1"/>
                        <a:t>deleted_at</a:t>
                      </a:r>
                      <a:r>
                        <a:rPr lang="es-ES" sz="1200" b="0" dirty="0"/>
                        <a:t>')</a:t>
                      </a:r>
                    </a:p>
                    <a:p>
                      <a:endParaRPr lang="es-ES" dirty="0"/>
                    </a:p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200" b="0" dirty="0"/>
                        <a:t> </a:t>
                      </a:r>
                      <a:r>
                        <a:rPr lang="es-ES" sz="1200" b="0" dirty="0" err="1"/>
                        <a:t>with</a:t>
                      </a:r>
                      <a:r>
                        <a:rPr lang="es-ES" sz="1200" b="0" dirty="0"/>
                        <a:t> </a:t>
                      </a:r>
                      <a:r>
                        <a:rPr lang="es-ES" sz="1200" b="0" dirty="0" err="1"/>
                        <a:t>mysql.connector.connect</a:t>
                      </a:r>
                      <a:r>
                        <a:rPr lang="es-ES" sz="1200" b="0" dirty="0"/>
                        <a:t>(**</a:t>
                      </a:r>
                      <a:r>
                        <a:rPr lang="es-ES" sz="1200" b="0" dirty="0" err="1"/>
                        <a:t>db_config</a:t>
                      </a:r>
                      <a:r>
                        <a:rPr lang="es-ES" sz="1200" b="0" dirty="0"/>
                        <a:t>) as </a:t>
                      </a:r>
                      <a:r>
                        <a:rPr lang="es-ES" sz="1200" b="0" dirty="0" err="1"/>
                        <a:t>conn</a:t>
                      </a:r>
                      <a:r>
                        <a:rPr lang="es-ES" sz="1200" b="0" dirty="0"/>
                        <a:t>:</a:t>
                      </a:r>
                    </a:p>
                    <a:p>
                      <a:r>
                        <a:rPr lang="es-ES" sz="1200" b="0" dirty="0"/>
                        <a:t>        </a:t>
                      </a:r>
                      <a:r>
                        <a:rPr lang="es-ES" sz="1200" b="0" dirty="0" err="1"/>
                        <a:t>with</a:t>
                      </a:r>
                      <a:r>
                        <a:rPr lang="es-ES" sz="1200" b="0" dirty="0"/>
                        <a:t> </a:t>
                      </a:r>
                      <a:r>
                        <a:rPr lang="es-ES" sz="1200" b="0" dirty="0" err="1"/>
                        <a:t>conn.cursor</a:t>
                      </a:r>
                      <a:r>
                        <a:rPr lang="es-ES" sz="1200" b="0" dirty="0"/>
                        <a:t>() as cursor:</a:t>
                      </a:r>
                    </a:p>
                    <a:p>
                      <a:r>
                        <a:rPr lang="es-ES" sz="1200" b="0" dirty="0"/>
                        <a:t>            consulta = """INSERT INTO personajes (</a:t>
                      </a:r>
                      <a:r>
                        <a:rPr lang="es-ES" sz="1200" b="0" dirty="0" err="1"/>
                        <a:t>name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ki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max_ki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race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gender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description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image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affiliation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deleted_at</a:t>
                      </a:r>
                      <a:r>
                        <a:rPr lang="es-ES" sz="1200" b="0" dirty="0"/>
                        <a:t>)</a:t>
                      </a:r>
                    </a:p>
                    <a:p>
                      <a:r>
                        <a:rPr lang="es-ES" sz="1200" b="0" dirty="0"/>
                        <a:t>                          VALUES (%s, %s, %s, %s, %s, %s, %s, %s, %s)"""</a:t>
                      </a:r>
                    </a:p>
                    <a:p>
                      <a:r>
                        <a:rPr lang="es-ES" sz="1200" b="0" dirty="0"/>
                        <a:t>            </a:t>
                      </a:r>
                      <a:r>
                        <a:rPr lang="es-ES" sz="1200" b="0" dirty="0" err="1"/>
                        <a:t>cursor.execute</a:t>
                      </a:r>
                      <a:r>
                        <a:rPr lang="es-ES" sz="1200" b="0" dirty="0"/>
                        <a:t>(consulta, (nombre, </a:t>
                      </a:r>
                      <a:r>
                        <a:rPr lang="es-ES" sz="1200" b="0" dirty="0" err="1"/>
                        <a:t>ki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max_ki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race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gender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description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image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affiliation</a:t>
                      </a:r>
                      <a:r>
                        <a:rPr lang="es-ES" sz="1200" b="0" dirty="0"/>
                        <a:t>, </a:t>
                      </a:r>
                      <a:r>
                        <a:rPr lang="es-ES" sz="1200" b="0" dirty="0" err="1"/>
                        <a:t>deleted_at</a:t>
                      </a:r>
                      <a:r>
                        <a:rPr lang="es-ES" sz="1200" b="0" dirty="0"/>
                        <a:t>))</a:t>
                      </a:r>
                    </a:p>
                    <a:p>
                      <a:r>
                        <a:rPr lang="es-ES" sz="1200" b="0" dirty="0"/>
                        <a:t>            </a:t>
                      </a:r>
                      <a:r>
                        <a:rPr lang="es-ES" sz="1200" b="0" dirty="0" err="1"/>
                        <a:t>conn.commit</a:t>
                      </a:r>
                      <a:r>
                        <a:rPr lang="es-ES" sz="1200" b="0" dirty="0"/>
                        <a:t>()</a:t>
                      </a:r>
                    </a:p>
                    <a:p>
                      <a:r>
                        <a:rPr lang="es-ES" sz="1200" b="0" dirty="0"/>
                        <a:t>    </a:t>
                      </a:r>
                      <a:r>
                        <a:rPr lang="es-ES" sz="1200" b="0" dirty="0" err="1"/>
                        <a:t>return</a:t>
                      </a:r>
                      <a:r>
                        <a:rPr lang="es-ES" sz="1200" b="0" dirty="0"/>
                        <a:t> </a:t>
                      </a:r>
                      <a:r>
                        <a:rPr lang="es-ES" sz="1200" b="0" dirty="0" err="1"/>
                        <a:t>jsonify</a:t>
                      </a:r>
                      <a:r>
                        <a:rPr lang="es-ES" sz="1200" b="0" dirty="0"/>
                        <a:t>({"</a:t>
                      </a:r>
                      <a:r>
                        <a:rPr lang="es-ES" sz="1200" b="0" dirty="0" err="1"/>
                        <a:t>success</a:t>
                      </a:r>
                      <a:r>
                        <a:rPr lang="es-ES" sz="1200" b="0" dirty="0"/>
                        <a:t>": True, "mensaje": "Personaje añadido correctamente"})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630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5406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Eliminar un personaje (DELETE /borrar)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app.route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('/borrar',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methods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=['DELETE'])</a:t>
            </a:r>
          </a:p>
          <a:p>
            <a:pPr marL="457200" lvl="1" indent="0">
              <a:buNone/>
            </a:pP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borrar():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id_personaje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request.args.get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('id',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 # Obtiene el ID desde la URL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id_personaje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jsonify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({"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success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False, "mensaje": "ID no proporcionado"}), 400</a:t>
            </a:r>
          </a:p>
          <a:p>
            <a:pPr marL="457200" lvl="1" indent="0">
              <a:buNone/>
            </a:pPr>
            <a:endParaRPr lang="es-ES" sz="1600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mysql.connector.connect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(**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db_config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as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conn.cursor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as cursor: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consulta = "DELETE FROM personajes WHERE id = %s"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cursor.execute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(consulta, (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id_personaje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,))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conn.commit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457200" lvl="1" indent="0">
              <a:buNone/>
            </a:pPr>
            <a:endParaRPr lang="es-ES" sz="1600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jsonify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({"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success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True, "mensaje": "Personaje eliminado correctamente"})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request.args.get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('id',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): Obtiene el ID del personaje a eliminar.</a:t>
            </a:r>
          </a:p>
          <a:p>
            <a:pPr lvl="1"/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DELETE FROM personajes WHERE id = %s: Borra el personaje de la base de datos.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Implementación de los </a:t>
            </a:r>
            <a:r>
              <a:rPr lang="es-ES" sz="2800" b="1" dirty="0" err="1">
                <a:solidFill>
                  <a:srgbClr val="039BE5"/>
                </a:solidFill>
                <a:latin typeface="Arial" panose="020B0604020202020204" pitchFamily="34" charset="0"/>
              </a:rPr>
              <a:t>Endpoints</a:t>
            </a:r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 en </a:t>
            </a:r>
            <a:r>
              <a:rPr lang="es-ES" sz="2800" b="1" dirty="0" err="1">
                <a:solidFill>
                  <a:srgbClr val="039BE5"/>
                </a:solidFill>
                <a:latin typeface="Arial" panose="020B0604020202020204" pitchFamily="34" charset="0"/>
              </a:rPr>
              <a:t>Flask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137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Ahora que tenemos la API en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funcionando, vamos a conectar Angular para consumirla.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 a ver cómo Angular envía solicitudes HTTP a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cómo se reciben y procesan las respuestas.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Angular, un servicio es una clase que maneja la comunicación con la API.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Esto nos permite separar la lógica de negocio del resto de la aplicación.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1: Crear el servicio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Ejecuta en la terminal: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service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crud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/servicios/personaje/comunica-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apipython</a:t>
            </a:r>
            <a:endParaRPr lang="es-ES" sz="1600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Esto debería de crear dos archivos:</a:t>
            </a:r>
          </a:p>
          <a:p>
            <a:pPr lvl="1"/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comunica-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apiphp.service</a:t>
            </a: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comunica-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apiphp.service.spec</a:t>
            </a: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Esto creará un archivo comunica-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api.service.ts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dentro de la carpeta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src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/app/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services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/.</a:t>
            </a: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Creación del Servicio en Angular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257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2: Configurar la conexión con la API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Abre comunica-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api.service.ts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escribe el siguiente código:</a:t>
            </a:r>
          </a:p>
          <a:p>
            <a:pPr marL="457200" lvl="1" indent="0">
              <a:buNone/>
            </a:pP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HttpClient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HttpHeaders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'@angular/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common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/http';</a:t>
            </a:r>
          </a:p>
          <a:p>
            <a:pPr marL="457200" lvl="1" indent="0">
              <a:buNone/>
            </a:pP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Injectable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'@angular/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pPr marL="457200" lvl="1" indent="0">
              <a:buNone/>
            </a:pP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Personaje }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'../../Interfaces/personaje';</a:t>
            </a:r>
          </a:p>
          <a:p>
            <a:pPr marL="457200" lvl="1" indent="0">
              <a:buNone/>
            </a:pP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catchError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firstValueFrom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of }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rxjs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pPr marL="457200" lvl="1" indent="0">
              <a:buNone/>
            </a:pP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Injectable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</a:p>
          <a:p>
            <a:pPr marL="457200" lvl="1" indent="0">
              <a:buNone/>
            </a:pP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providedIn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'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root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pPr marL="457200" lvl="1" indent="0">
              <a:buNone/>
            </a:pP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</a:p>
          <a:p>
            <a:pPr marL="457200" lvl="1" indent="0">
              <a:buNone/>
            </a:pP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ComunicaApiService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457200" lvl="1" indent="0">
              <a:buNone/>
            </a:pP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constructor(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http: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HttpClient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}</a:t>
            </a:r>
          </a:p>
          <a:p>
            <a:pPr marL="457200" lvl="1" indent="0">
              <a:buNone/>
            </a:pP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apiUrl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'http://localhost:5001'; // URL de la API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Flask</a:t>
            </a:r>
            <a:endParaRPr lang="es-ES" sz="1400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headers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HttpHeaders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 'Content-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': '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application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s-ES" sz="14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charset</a:t>
            </a: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=utf-8' });</a:t>
            </a:r>
          </a:p>
          <a:p>
            <a:pPr marL="457200" lvl="1" indent="0">
              <a:buNone/>
            </a:pPr>
            <a:r>
              <a:rPr lang="es-ES" sz="14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HttpClient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Permite hacer solicitudes HTTP.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apiUrl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Define la URL base de la API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headers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Configura el formato de los datos (JSON).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Injectable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({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providedIn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'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root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 }): Hace que el servicio esté disponible en toda la aplicación.</a:t>
            </a: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Creación del Servicio en Angular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913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1: Crear el método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cargarPersonajes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Agrega este código en comunica-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api.service.ts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this.http.get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(...): Hace una solicitud GET a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firstValueFrom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 Convierte el observable en una promesa.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catchError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(...): Captura errores en caso de que la API falle.</a:t>
            </a:r>
          </a:p>
          <a:p>
            <a:pPr lvl="1"/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Devuelve un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personajes en caso de éxito, o un mensaje de error si falla.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Obtener Personajes desde la API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" name="Tabla 3">
            <a:extLst>
              <a:ext uri="{FF2B5EF4-FFF2-40B4-BE49-F238E27FC236}">
                <a16:creationId xmlns:a16="http://schemas.microsoft.com/office/drawing/2014/main" id="{BE1DBF38-D03F-6048-B6E1-702594CBCC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955328"/>
              </p:ext>
            </p:extLst>
          </p:nvPr>
        </p:nvGraphicFramePr>
        <p:xfrm>
          <a:off x="308919" y="1754278"/>
          <a:ext cx="11516496" cy="3261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58248">
                  <a:extLst>
                    <a:ext uri="{9D8B030D-6E8A-4147-A177-3AD203B41FA5}">
                      <a16:colId xmlns:a16="http://schemas.microsoft.com/office/drawing/2014/main" val="977231280"/>
                    </a:ext>
                  </a:extLst>
                </a:gridCol>
                <a:gridCol w="5758248">
                  <a:extLst>
                    <a:ext uri="{9D8B030D-6E8A-4147-A177-3AD203B41FA5}">
                      <a16:colId xmlns:a16="http://schemas.microsoft.com/office/drawing/2014/main" val="3218531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1600" b="0" dirty="0" err="1"/>
                        <a:t>async</a:t>
                      </a:r>
                      <a:r>
                        <a:rPr lang="es-ES" sz="1600" b="0" dirty="0"/>
                        <a:t> </a:t>
                      </a:r>
                      <a:r>
                        <a:rPr lang="es-ES" sz="1600" b="0" dirty="0" err="1"/>
                        <a:t>cargarPersonajes</a:t>
                      </a:r>
                      <a:r>
                        <a:rPr lang="es-ES" sz="1600" b="0" dirty="0"/>
                        <a:t>(): </a:t>
                      </a:r>
                      <a:r>
                        <a:rPr lang="es-ES" sz="1600" b="0" dirty="0" err="1"/>
                        <a:t>Promise</a:t>
                      </a:r>
                      <a:r>
                        <a:rPr lang="es-ES" sz="1600" b="0" dirty="0"/>
                        <a:t>&lt;{ data: Personaje[]; </a:t>
                      </a:r>
                      <a:r>
                        <a:rPr lang="es-ES" sz="1600" b="0" dirty="0" err="1"/>
                        <a:t>message</a:t>
                      </a:r>
                      <a:r>
                        <a:rPr lang="es-ES" sz="1600" b="0" dirty="0"/>
                        <a:t>: </a:t>
                      </a:r>
                      <a:r>
                        <a:rPr lang="es-ES" sz="1600" b="0" dirty="0" err="1"/>
                        <a:t>string</a:t>
                      </a:r>
                      <a:r>
                        <a:rPr lang="es-ES" sz="1600" b="0" dirty="0"/>
                        <a:t> }&gt; {</a:t>
                      </a:r>
                    </a:p>
                    <a:p>
                      <a:r>
                        <a:rPr lang="es-ES" sz="1600" b="0" dirty="0"/>
                        <a:t>  try {</a:t>
                      </a:r>
                    </a:p>
                    <a:p>
                      <a:r>
                        <a:rPr lang="es-ES" sz="1600" b="0" dirty="0"/>
                        <a:t>    </a:t>
                      </a:r>
                      <a:r>
                        <a:rPr lang="es-ES" sz="1600" b="0" dirty="0" err="1"/>
                        <a:t>const</a:t>
                      </a:r>
                      <a:r>
                        <a:rPr lang="es-ES" sz="1600" b="0" dirty="0"/>
                        <a:t> response = </a:t>
                      </a:r>
                      <a:r>
                        <a:rPr lang="es-ES" sz="1600" b="0" dirty="0" err="1"/>
                        <a:t>await</a:t>
                      </a:r>
                      <a:r>
                        <a:rPr lang="es-ES" sz="1600" b="0" dirty="0"/>
                        <a:t> </a:t>
                      </a:r>
                      <a:r>
                        <a:rPr lang="es-ES" sz="1600" b="0" dirty="0" err="1"/>
                        <a:t>firstValueFrom</a:t>
                      </a:r>
                      <a:r>
                        <a:rPr lang="es-ES" sz="1600" b="0" dirty="0"/>
                        <a:t>(</a:t>
                      </a:r>
                    </a:p>
                    <a:p>
                      <a:r>
                        <a:rPr lang="es-ES" sz="1600" b="0" dirty="0"/>
                        <a:t>      </a:t>
                      </a:r>
                      <a:r>
                        <a:rPr lang="es-ES" sz="1600" b="0" dirty="0" err="1"/>
                        <a:t>this.http.get</a:t>
                      </a:r>
                      <a:r>
                        <a:rPr lang="es-ES" sz="1600" b="0" dirty="0"/>
                        <a:t>&lt;{ </a:t>
                      </a:r>
                      <a:r>
                        <a:rPr lang="es-ES" sz="1600" b="0" dirty="0" err="1"/>
                        <a:t>success</a:t>
                      </a:r>
                      <a:r>
                        <a:rPr lang="es-ES" sz="1600" b="0" dirty="0"/>
                        <a:t>: </a:t>
                      </a:r>
                      <a:r>
                        <a:rPr lang="es-ES" sz="1600" b="0" dirty="0" err="1"/>
                        <a:t>boolean</a:t>
                      </a:r>
                      <a:r>
                        <a:rPr lang="es-ES" sz="1600" b="0" dirty="0"/>
                        <a:t>; data: Personaje[]; </a:t>
                      </a:r>
                      <a:r>
                        <a:rPr lang="es-ES" sz="1600" b="0" dirty="0" err="1"/>
                        <a:t>message</a:t>
                      </a:r>
                      <a:r>
                        <a:rPr lang="es-ES" sz="1600" b="0" dirty="0"/>
                        <a:t>: </a:t>
                      </a:r>
                      <a:r>
                        <a:rPr lang="es-ES" sz="1600" b="0" dirty="0" err="1"/>
                        <a:t>string</a:t>
                      </a:r>
                      <a:r>
                        <a:rPr lang="es-ES" sz="1600" b="0" dirty="0"/>
                        <a:t> }&gt;(`${</a:t>
                      </a:r>
                      <a:r>
                        <a:rPr lang="es-ES" sz="1600" b="0" dirty="0" err="1"/>
                        <a:t>this.apiUrl</a:t>
                      </a:r>
                      <a:r>
                        <a:rPr lang="es-ES" sz="1600" b="0" dirty="0"/>
                        <a:t>}/leer`).pipe(</a:t>
                      </a:r>
                    </a:p>
                    <a:p>
                      <a:r>
                        <a:rPr lang="es-ES" sz="1600" b="0" dirty="0"/>
                        <a:t>        </a:t>
                      </a:r>
                      <a:r>
                        <a:rPr lang="es-ES" sz="1600" b="0" dirty="0" err="1"/>
                        <a:t>catchError</a:t>
                      </a:r>
                      <a:r>
                        <a:rPr lang="es-ES" sz="1600" b="0" dirty="0"/>
                        <a:t>((error) =&gt; {</a:t>
                      </a:r>
                    </a:p>
                    <a:p>
                      <a:r>
                        <a:rPr lang="es-ES" sz="1600" b="0" dirty="0"/>
                        <a:t>          </a:t>
                      </a:r>
                      <a:r>
                        <a:rPr lang="es-ES" sz="1600" b="0" dirty="0" err="1"/>
                        <a:t>console.error</a:t>
                      </a:r>
                      <a:r>
                        <a:rPr lang="es-ES" sz="1600" b="0" dirty="0"/>
                        <a:t>('Error al traer datos de la API:', error);</a:t>
                      </a:r>
                    </a:p>
                    <a:p>
                      <a:r>
                        <a:rPr lang="es-ES" sz="1600" b="0" dirty="0"/>
                        <a:t>          </a:t>
                      </a:r>
                      <a:r>
                        <a:rPr lang="es-ES" sz="1600" b="0" dirty="0" err="1"/>
                        <a:t>return</a:t>
                      </a:r>
                      <a:r>
                        <a:rPr lang="es-ES" sz="1600" b="0" dirty="0"/>
                        <a:t> of({ </a:t>
                      </a:r>
                      <a:r>
                        <a:rPr lang="es-ES" sz="1600" b="0" dirty="0" err="1"/>
                        <a:t>success</a:t>
                      </a:r>
                      <a:r>
                        <a:rPr lang="es-ES" sz="1600" b="0" dirty="0"/>
                        <a:t>: false, data: [], </a:t>
                      </a:r>
                      <a:r>
                        <a:rPr lang="es-ES" sz="1600" b="0" dirty="0" err="1"/>
                        <a:t>message</a:t>
                      </a:r>
                      <a:r>
                        <a:rPr lang="es-ES" sz="1600" b="0" dirty="0"/>
                        <a:t>: 'Error al obtener personajes' });</a:t>
                      </a:r>
                    </a:p>
                    <a:p>
                      <a:r>
                        <a:rPr lang="es-ES" sz="1600" b="0" dirty="0"/>
                        <a:t>        })</a:t>
                      </a:r>
                    </a:p>
                    <a:p>
                      <a:r>
                        <a:rPr lang="es-ES" sz="1600" b="0" dirty="0"/>
                        <a:t>      )</a:t>
                      </a:r>
                    </a:p>
                    <a:p>
                      <a:r>
                        <a:rPr lang="es-ES" sz="1600" b="0" dirty="0"/>
                        <a:t>    );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b="0" dirty="0"/>
                        <a:t> </a:t>
                      </a:r>
                      <a:r>
                        <a:rPr lang="es-ES" sz="1600" b="0" dirty="0" err="1"/>
                        <a:t>return</a:t>
                      </a:r>
                      <a:r>
                        <a:rPr lang="es-ES" sz="1600" b="0" dirty="0"/>
                        <a:t> {</a:t>
                      </a:r>
                    </a:p>
                    <a:p>
                      <a:r>
                        <a:rPr lang="es-ES" sz="1600" b="0" dirty="0"/>
                        <a:t>      data: </a:t>
                      </a:r>
                      <a:r>
                        <a:rPr lang="es-ES" sz="1600" b="0" dirty="0" err="1"/>
                        <a:t>response.success</a:t>
                      </a:r>
                      <a:r>
                        <a:rPr lang="es-ES" sz="1600" b="0" dirty="0"/>
                        <a:t> ? </a:t>
                      </a:r>
                      <a:r>
                        <a:rPr lang="es-ES" sz="1600" b="0" dirty="0" err="1"/>
                        <a:t>response.data</a:t>
                      </a:r>
                      <a:r>
                        <a:rPr lang="es-ES" sz="1600" b="0" dirty="0"/>
                        <a:t> : [],</a:t>
                      </a:r>
                    </a:p>
                    <a:p>
                      <a:r>
                        <a:rPr lang="es-ES" sz="1600" b="0" dirty="0"/>
                        <a:t>      </a:t>
                      </a:r>
                      <a:r>
                        <a:rPr lang="es-ES" sz="1600" b="0" dirty="0" err="1"/>
                        <a:t>message</a:t>
                      </a:r>
                      <a:r>
                        <a:rPr lang="es-ES" sz="1600" b="0" dirty="0"/>
                        <a:t>: </a:t>
                      </a:r>
                      <a:r>
                        <a:rPr lang="es-ES" sz="1600" b="0" dirty="0" err="1"/>
                        <a:t>response.message</a:t>
                      </a:r>
                      <a:r>
                        <a:rPr lang="es-ES" sz="1600" b="0" dirty="0"/>
                        <a:t> || 'Error al obtener datos'</a:t>
                      </a:r>
                    </a:p>
                    <a:p>
                      <a:r>
                        <a:rPr lang="es-ES" sz="1600" b="0" dirty="0"/>
                        <a:t>    };</a:t>
                      </a:r>
                    </a:p>
                    <a:p>
                      <a:r>
                        <a:rPr lang="es-ES" sz="1600" b="0" dirty="0"/>
                        <a:t>  } catch (error) {</a:t>
                      </a:r>
                    </a:p>
                    <a:p>
                      <a:r>
                        <a:rPr lang="es-ES" sz="1600" b="0" dirty="0"/>
                        <a:t>    </a:t>
                      </a:r>
                      <a:r>
                        <a:rPr lang="es-ES" sz="1600" b="0" dirty="0" err="1"/>
                        <a:t>console.error</a:t>
                      </a:r>
                      <a:r>
                        <a:rPr lang="es-ES" sz="1600" b="0" dirty="0"/>
                        <a:t>('Error inesperado al conectar con la API:', error);</a:t>
                      </a:r>
                    </a:p>
                    <a:p>
                      <a:r>
                        <a:rPr lang="es-ES" sz="1600" b="0" dirty="0"/>
                        <a:t>    </a:t>
                      </a:r>
                      <a:r>
                        <a:rPr lang="es-ES" sz="1600" b="0" dirty="0" err="1"/>
                        <a:t>return</a:t>
                      </a:r>
                      <a:r>
                        <a:rPr lang="es-ES" sz="1600" b="0" dirty="0"/>
                        <a:t> { data: [], </a:t>
                      </a:r>
                      <a:r>
                        <a:rPr lang="es-ES" sz="1600" b="0" dirty="0" err="1"/>
                        <a:t>message</a:t>
                      </a:r>
                      <a:r>
                        <a:rPr lang="es-ES" sz="1600" b="0" dirty="0"/>
                        <a:t>: 'Error inesperado' };</a:t>
                      </a:r>
                    </a:p>
                    <a:p>
                      <a:r>
                        <a:rPr lang="es-ES" sz="1600" b="0" dirty="0"/>
                        <a:t>  }</a:t>
                      </a:r>
                    </a:p>
                    <a:p>
                      <a:r>
                        <a:rPr lang="es-ES" sz="1600" b="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7920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6429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2: Llamar al servicio desde un componente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el componente donde quieres mostrar los personajes, inyecta el servicio:</a:t>
            </a: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apiService.cargarPersonajes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 Llama a la API para obtener los personajes.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ngOnInit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 Carga los datos cuando el componente se inicia.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Obtener Personajes desde la API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1EFD4269-8DBB-D648-A6E9-D3C3F4228B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7497465"/>
              </p:ext>
            </p:extLst>
          </p:nvPr>
        </p:nvGraphicFramePr>
        <p:xfrm>
          <a:off x="308918" y="1800194"/>
          <a:ext cx="11419012" cy="252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9506">
                  <a:extLst>
                    <a:ext uri="{9D8B030D-6E8A-4147-A177-3AD203B41FA5}">
                      <a16:colId xmlns:a16="http://schemas.microsoft.com/office/drawing/2014/main" val="3317670576"/>
                    </a:ext>
                  </a:extLst>
                </a:gridCol>
                <a:gridCol w="5709506">
                  <a:extLst>
                    <a:ext uri="{9D8B030D-6E8A-4147-A177-3AD203B41FA5}">
                      <a16:colId xmlns:a16="http://schemas.microsoft.com/office/drawing/2014/main" val="39892076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1600" b="0" dirty="0" err="1"/>
                        <a:t>import</a:t>
                      </a:r>
                      <a:r>
                        <a:rPr lang="es-ES" sz="1600" b="0" dirty="0"/>
                        <a:t> { </a:t>
                      </a:r>
                      <a:r>
                        <a:rPr lang="es-ES" sz="1600" b="0" dirty="0" err="1"/>
                        <a:t>Component</a:t>
                      </a:r>
                      <a:r>
                        <a:rPr lang="es-ES" sz="1600" b="0" dirty="0"/>
                        <a:t>, </a:t>
                      </a:r>
                      <a:r>
                        <a:rPr lang="es-ES" sz="1600" b="0" dirty="0" err="1"/>
                        <a:t>OnInit</a:t>
                      </a:r>
                      <a:r>
                        <a:rPr lang="es-ES" sz="1600" b="0" dirty="0"/>
                        <a:t> } </a:t>
                      </a:r>
                      <a:r>
                        <a:rPr lang="es-ES" sz="1600" b="0" dirty="0" err="1"/>
                        <a:t>from</a:t>
                      </a:r>
                      <a:r>
                        <a:rPr lang="es-ES" sz="1600" b="0" dirty="0"/>
                        <a:t> '@angular/</a:t>
                      </a:r>
                      <a:r>
                        <a:rPr lang="es-ES" sz="1600" b="0" dirty="0" err="1"/>
                        <a:t>core</a:t>
                      </a:r>
                      <a:r>
                        <a:rPr lang="es-ES" sz="1600" b="0" dirty="0"/>
                        <a:t>';</a:t>
                      </a:r>
                    </a:p>
                    <a:p>
                      <a:r>
                        <a:rPr lang="es-ES" sz="1600" b="0" dirty="0" err="1"/>
                        <a:t>import</a:t>
                      </a:r>
                      <a:r>
                        <a:rPr lang="es-ES" sz="1600" b="0" dirty="0"/>
                        <a:t> { </a:t>
                      </a:r>
                      <a:r>
                        <a:rPr lang="es-ES" sz="1600" b="0" dirty="0" err="1"/>
                        <a:t>ComunicaApiService</a:t>
                      </a:r>
                      <a:r>
                        <a:rPr lang="es-ES" sz="1600" b="0" dirty="0"/>
                        <a:t> } </a:t>
                      </a:r>
                      <a:r>
                        <a:rPr lang="es-ES" sz="1600" b="0" dirty="0" err="1"/>
                        <a:t>from</a:t>
                      </a:r>
                      <a:r>
                        <a:rPr lang="es-ES" sz="1600" b="0" dirty="0"/>
                        <a:t> '../</a:t>
                      </a:r>
                      <a:r>
                        <a:rPr lang="es-ES" sz="1600" b="0" dirty="0" err="1"/>
                        <a:t>services</a:t>
                      </a:r>
                      <a:r>
                        <a:rPr lang="es-ES" sz="1600" b="0" dirty="0"/>
                        <a:t>/comunica-</a:t>
                      </a:r>
                      <a:r>
                        <a:rPr lang="es-ES" sz="1600" b="0" dirty="0" err="1"/>
                        <a:t>api.service</a:t>
                      </a:r>
                      <a:r>
                        <a:rPr lang="es-ES" sz="1600" b="0" dirty="0"/>
                        <a:t>';</a:t>
                      </a:r>
                    </a:p>
                    <a:p>
                      <a:r>
                        <a:rPr lang="es-ES" sz="1600" b="0" dirty="0" err="1"/>
                        <a:t>import</a:t>
                      </a:r>
                      <a:r>
                        <a:rPr lang="es-ES" sz="1600" b="0" dirty="0"/>
                        <a:t> { Personaje } </a:t>
                      </a:r>
                      <a:r>
                        <a:rPr lang="es-ES" sz="1600" b="0" dirty="0" err="1"/>
                        <a:t>from</a:t>
                      </a:r>
                      <a:r>
                        <a:rPr lang="es-ES" sz="1600" b="0" dirty="0"/>
                        <a:t> '../Interfaces/personaje';</a:t>
                      </a:r>
                    </a:p>
                    <a:p>
                      <a:endParaRPr lang="es-ES" sz="1600" b="0" dirty="0"/>
                    </a:p>
                    <a:p>
                      <a:r>
                        <a:rPr lang="es-ES" sz="1600" b="0" dirty="0"/>
                        <a:t>@</a:t>
                      </a:r>
                      <a:r>
                        <a:rPr lang="es-ES" sz="1600" b="0" dirty="0" err="1"/>
                        <a:t>Component</a:t>
                      </a:r>
                      <a:r>
                        <a:rPr lang="es-ES" sz="1600" b="0" dirty="0"/>
                        <a:t>({</a:t>
                      </a:r>
                    </a:p>
                    <a:p>
                      <a:r>
                        <a:rPr lang="es-ES" sz="1600" b="0" dirty="0"/>
                        <a:t>  selector: 'app-personajes',</a:t>
                      </a:r>
                    </a:p>
                    <a:p>
                      <a:r>
                        <a:rPr lang="es-ES" sz="1600" b="0" dirty="0"/>
                        <a:t>  </a:t>
                      </a:r>
                      <a:r>
                        <a:rPr lang="es-ES" sz="1600" b="0" dirty="0" err="1"/>
                        <a:t>templateUrl</a:t>
                      </a:r>
                      <a:r>
                        <a:rPr lang="es-ES" sz="1600" b="0" dirty="0"/>
                        <a:t>: './</a:t>
                      </a:r>
                      <a:r>
                        <a:rPr lang="es-ES" sz="1600" b="0" dirty="0" err="1"/>
                        <a:t>personajes.component.html</a:t>
                      </a:r>
                      <a:r>
                        <a:rPr lang="es-ES" sz="1600" b="0" dirty="0"/>
                        <a:t>',</a:t>
                      </a:r>
                    </a:p>
                    <a:p>
                      <a:r>
                        <a:rPr lang="es-ES" sz="1600" b="0" dirty="0"/>
                        <a:t>  </a:t>
                      </a:r>
                      <a:r>
                        <a:rPr lang="es-ES" sz="1600" b="0" dirty="0" err="1"/>
                        <a:t>styleUrls</a:t>
                      </a:r>
                      <a:r>
                        <a:rPr lang="es-ES" sz="1600" b="0" dirty="0"/>
                        <a:t>: ['./</a:t>
                      </a:r>
                      <a:r>
                        <a:rPr lang="es-ES" sz="1600" b="0" dirty="0" err="1"/>
                        <a:t>personajes.component.css</a:t>
                      </a:r>
                      <a:r>
                        <a:rPr lang="es-ES" sz="1600" b="0" dirty="0"/>
                        <a:t>']</a:t>
                      </a:r>
                    </a:p>
                    <a:p>
                      <a:r>
                        <a:rPr lang="es-ES" sz="1600" b="0" dirty="0"/>
                        <a:t>})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b="0" dirty="0" err="1"/>
                        <a:t>export</a:t>
                      </a:r>
                      <a:r>
                        <a:rPr lang="es-ES" sz="1600" b="0" dirty="0"/>
                        <a:t> </a:t>
                      </a:r>
                      <a:r>
                        <a:rPr lang="es-ES" sz="1600" b="0" dirty="0" err="1"/>
                        <a:t>class</a:t>
                      </a:r>
                      <a:r>
                        <a:rPr lang="es-ES" sz="1600" b="0" dirty="0"/>
                        <a:t> </a:t>
                      </a:r>
                      <a:r>
                        <a:rPr lang="es-ES" sz="1600" b="0" dirty="0" err="1"/>
                        <a:t>PersonajesComponent</a:t>
                      </a:r>
                      <a:r>
                        <a:rPr lang="es-ES" sz="1600" b="0" dirty="0"/>
                        <a:t> </a:t>
                      </a:r>
                      <a:r>
                        <a:rPr lang="es-ES" sz="1600" b="0" dirty="0" err="1"/>
                        <a:t>implements</a:t>
                      </a:r>
                      <a:r>
                        <a:rPr lang="es-ES" sz="1600" b="0" dirty="0"/>
                        <a:t> </a:t>
                      </a:r>
                      <a:r>
                        <a:rPr lang="es-ES" sz="1600" b="0" dirty="0" err="1"/>
                        <a:t>OnInit</a:t>
                      </a:r>
                      <a:r>
                        <a:rPr lang="es-ES" sz="1600" b="0" dirty="0"/>
                        <a:t> {</a:t>
                      </a:r>
                    </a:p>
                    <a:p>
                      <a:r>
                        <a:rPr lang="es-ES" sz="1600" b="0" dirty="0"/>
                        <a:t>  personajes: Personaje[] = [];</a:t>
                      </a:r>
                    </a:p>
                    <a:p>
                      <a:endParaRPr lang="es-ES" sz="1600" b="0" dirty="0"/>
                    </a:p>
                    <a:p>
                      <a:r>
                        <a:rPr lang="es-ES" sz="1600" b="0" dirty="0"/>
                        <a:t>  constructor(</a:t>
                      </a:r>
                      <a:r>
                        <a:rPr lang="es-ES" sz="1600" b="0" dirty="0" err="1"/>
                        <a:t>private</a:t>
                      </a:r>
                      <a:r>
                        <a:rPr lang="es-ES" sz="1600" b="0" dirty="0"/>
                        <a:t> </a:t>
                      </a:r>
                      <a:r>
                        <a:rPr lang="es-ES" sz="1600" b="0" dirty="0" err="1"/>
                        <a:t>apiService</a:t>
                      </a:r>
                      <a:r>
                        <a:rPr lang="es-ES" sz="1600" b="0" dirty="0"/>
                        <a:t>: </a:t>
                      </a:r>
                      <a:r>
                        <a:rPr lang="es-ES" sz="1600" b="0" dirty="0" err="1"/>
                        <a:t>ComunicaApiService</a:t>
                      </a:r>
                      <a:r>
                        <a:rPr lang="es-ES" sz="1600" b="0" dirty="0"/>
                        <a:t>) {}</a:t>
                      </a:r>
                    </a:p>
                    <a:p>
                      <a:endParaRPr lang="es-ES" sz="1600" b="0" dirty="0"/>
                    </a:p>
                    <a:p>
                      <a:r>
                        <a:rPr lang="es-ES" sz="1600" b="0" dirty="0"/>
                        <a:t>  </a:t>
                      </a:r>
                      <a:r>
                        <a:rPr lang="es-ES" sz="1600" b="0" dirty="0" err="1"/>
                        <a:t>async</a:t>
                      </a:r>
                      <a:r>
                        <a:rPr lang="es-ES" sz="1600" b="0" dirty="0"/>
                        <a:t> </a:t>
                      </a:r>
                      <a:r>
                        <a:rPr lang="es-ES" sz="1600" b="0" dirty="0" err="1"/>
                        <a:t>ngOnInit</a:t>
                      </a:r>
                      <a:r>
                        <a:rPr lang="es-ES" sz="1600" b="0" dirty="0"/>
                        <a:t>() {</a:t>
                      </a:r>
                    </a:p>
                    <a:p>
                      <a:r>
                        <a:rPr lang="es-ES" sz="1600" b="0" dirty="0"/>
                        <a:t>    </a:t>
                      </a:r>
                      <a:r>
                        <a:rPr lang="es-ES" sz="1600" b="0" dirty="0" err="1"/>
                        <a:t>const</a:t>
                      </a:r>
                      <a:r>
                        <a:rPr lang="es-ES" sz="1600" b="0" dirty="0"/>
                        <a:t> response = </a:t>
                      </a:r>
                      <a:r>
                        <a:rPr lang="es-ES" sz="1600" b="0" dirty="0" err="1"/>
                        <a:t>await</a:t>
                      </a:r>
                      <a:r>
                        <a:rPr lang="es-ES" sz="1600" b="0" dirty="0"/>
                        <a:t> </a:t>
                      </a:r>
                      <a:r>
                        <a:rPr lang="es-ES" sz="1600" b="0" dirty="0" err="1"/>
                        <a:t>this.apiService.cargarPersonajes</a:t>
                      </a:r>
                      <a:r>
                        <a:rPr lang="es-ES" sz="1600" b="0" dirty="0"/>
                        <a:t>();</a:t>
                      </a:r>
                    </a:p>
                    <a:p>
                      <a:r>
                        <a:rPr lang="es-ES" sz="1600" b="0" dirty="0"/>
                        <a:t>    </a:t>
                      </a:r>
                      <a:r>
                        <a:rPr lang="es-ES" sz="1600" b="0" dirty="0" err="1"/>
                        <a:t>this.personajes</a:t>
                      </a:r>
                      <a:r>
                        <a:rPr lang="es-ES" sz="1600" b="0" dirty="0"/>
                        <a:t> = </a:t>
                      </a:r>
                      <a:r>
                        <a:rPr lang="es-ES" sz="1600" b="0" dirty="0" err="1"/>
                        <a:t>response.data</a:t>
                      </a:r>
                      <a:r>
                        <a:rPr lang="es-ES" sz="1600" b="0" dirty="0"/>
                        <a:t>;</a:t>
                      </a:r>
                    </a:p>
                    <a:p>
                      <a:r>
                        <a:rPr lang="es-ES" sz="1600" b="0" dirty="0"/>
                        <a:t>  }</a:t>
                      </a:r>
                    </a:p>
                    <a:p>
                      <a:r>
                        <a:rPr lang="es-ES" sz="1600" b="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4065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9153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1: Crear el método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agregarPersonaje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this.http.post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(...):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un nuevo personaje a la API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catchError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(...): Captura errores en caso de fallo.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Agregar un Personaje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" name="Tabla 4">
            <a:extLst>
              <a:ext uri="{FF2B5EF4-FFF2-40B4-BE49-F238E27FC236}">
                <a16:creationId xmlns:a16="http://schemas.microsoft.com/office/drawing/2014/main" id="{87FEE414-0281-A144-8389-9E6F351355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2872911"/>
              </p:ext>
            </p:extLst>
          </p:nvPr>
        </p:nvGraphicFramePr>
        <p:xfrm>
          <a:off x="308918" y="1399875"/>
          <a:ext cx="11419012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9506">
                  <a:extLst>
                    <a:ext uri="{9D8B030D-6E8A-4147-A177-3AD203B41FA5}">
                      <a16:colId xmlns:a16="http://schemas.microsoft.com/office/drawing/2014/main" val="2343028147"/>
                    </a:ext>
                  </a:extLst>
                </a:gridCol>
                <a:gridCol w="5709506">
                  <a:extLst>
                    <a:ext uri="{9D8B030D-6E8A-4147-A177-3AD203B41FA5}">
                      <a16:colId xmlns:a16="http://schemas.microsoft.com/office/drawing/2014/main" val="4524972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1400" b="0" dirty="0" err="1"/>
                        <a:t>async</a:t>
                      </a:r>
                      <a:r>
                        <a:rPr lang="es-ES" sz="1400" b="0" dirty="0"/>
                        <a:t> </a:t>
                      </a:r>
                      <a:r>
                        <a:rPr lang="es-ES" sz="1400" b="0" dirty="0" err="1"/>
                        <a:t>agregarPersonaje</a:t>
                      </a:r>
                      <a:r>
                        <a:rPr lang="es-ES" sz="1400" b="0" dirty="0"/>
                        <a:t>(personaje: Personaje): </a:t>
                      </a:r>
                      <a:r>
                        <a:rPr lang="es-ES" sz="1400" b="0" dirty="0" err="1"/>
                        <a:t>Promise</a:t>
                      </a:r>
                      <a:r>
                        <a:rPr lang="es-ES" sz="1400" b="0" dirty="0"/>
                        <a:t>&lt;{ </a:t>
                      </a:r>
                      <a:r>
                        <a:rPr lang="es-ES" sz="1400" b="0" dirty="0" err="1"/>
                        <a:t>success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boolean</a:t>
                      </a:r>
                      <a:r>
                        <a:rPr lang="es-ES" sz="1400" b="0" dirty="0"/>
                        <a:t>; </a:t>
                      </a:r>
                      <a:r>
                        <a:rPr lang="es-ES" sz="1400" b="0" dirty="0" err="1"/>
                        <a:t>message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string</a:t>
                      </a:r>
                      <a:r>
                        <a:rPr lang="es-ES" sz="1400" b="0" dirty="0"/>
                        <a:t> }&gt; {</a:t>
                      </a:r>
                    </a:p>
                    <a:p>
                      <a:r>
                        <a:rPr lang="es-ES" sz="1400" b="0" dirty="0"/>
                        <a:t>  try {</a:t>
                      </a:r>
                    </a:p>
                    <a:p>
                      <a:r>
                        <a:rPr lang="es-ES" sz="1400" b="0" dirty="0"/>
                        <a:t>    </a:t>
                      </a:r>
                      <a:r>
                        <a:rPr lang="es-ES" sz="1400" b="0" dirty="0" err="1"/>
                        <a:t>const</a:t>
                      </a:r>
                      <a:r>
                        <a:rPr lang="es-ES" sz="1400" b="0" dirty="0"/>
                        <a:t> response = </a:t>
                      </a:r>
                      <a:r>
                        <a:rPr lang="es-ES" sz="1400" b="0" dirty="0" err="1"/>
                        <a:t>await</a:t>
                      </a:r>
                      <a:r>
                        <a:rPr lang="es-ES" sz="1400" b="0" dirty="0"/>
                        <a:t> </a:t>
                      </a:r>
                      <a:r>
                        <a:rPr lang="es-ES" sz="1400" b="0" dirty="0" err="1"/>
                        <a:t>firstValueFrom</a:t>
                      </a:r>
                      <a:r>
                        <a:rPr lang="es-ES" sz="1400" b="0" dirty="0"/>
                        <a:t>(</a:t>
                      </a:r>
                    </a:p>
                    <a:p>
                      <a:r>
                        <a:rPr lang="es-ES" sz="1400" b="0" dirty="0"/>
                        <a:t>      </a:t>
                      </a:r>
                      <a:r>
                        <a:rPr lang="es-ES" sz="1400" b="0" dirty="0" err="1"/>
                        <a:t>this.http.post</a:t>
                      </a:r>
                      <a:r>
                        <a:rPr lang="es-ES" sz="1400" b="0" dirty="0"/>
                        <a:t>&lt;{ </a:t>
                      </a:r>
                      <a:r>
                        <a:rPr lang="es-ES" sz="1400" b="0" dirty="0" err="1"/>
                        <a:t>success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boolean</a:t>
                      </a:r>
                      <a:r>
                        <a:rPr lang="es-ES" sz="1400" b="0" dirty="0"/>
                        <a:t>; </a:t>
                      </a:r>
                      <a:r>
                        <a:rPr lang="es-ES" sz="1400" b="0" dirty="0" err="1"/>
                        <a:t>message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string</a:t>
                      </a:r>
                      <a:r>
                        <a:rPr lang="es-ES" sz="1400" b="0" dirty="0"/>
                        <a:t> }&gt;(`${</a:t>
                      </a:r>
                      <a:r>
                        <a:rPr lang="es-ES" sz="1400" b="0" dirty="0" err="1"/>
                        <a:t>this.apiUrl</a:t>
                      </a:r>
                      <a:r>
                        <a:rPr lang="es-ES" sz="1400" b="0" dirty="0"/>
                        <a:t>}/grabar`, personaje, { </a:t>
                      </a:r>
                      <a:r>
                        <a:rPr lang="es-ES" sz="1400" b="0" dirty="0" err="1"/>
                        <a:t>headers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this.headers</a:t>
                      </a:r>
                      <a:r>
                        <a:rPr lang="es-ES" sz="1400" b="0" dirty="0"/>
                        <a:t> }).pipe(</a:t>
                      </a:r>
                    </a:p>
                    <a:p>
                      <a:r>
                        <a:rPr lang="es-ES" sz="1400" b="0" dirty="0"/>
                        <a:t>        </a:t>
                      </a:r>
                      <a:r>
                        <a:rPr lang="es-ES" sz="1400" b="0" dirty="0" err="1"/>
                        <a:t>catchError</a:t>
                      </a:r>
                      <a:r>
                        <a:rPr lang="es-ES" sz="1400" b="0" dirty="0"/>
                        <a:t>((error) =&gt; {</a:t>
                      </a:r>
                    </a:p>
                    <a:p>
                      <a:r>
                        <a:rPr lang="es-ES" sz="1400" b="0" dirty="0"/>
                        <a:t>          </a:t>
                      </a:r>
                      <a:r>
                        <a:rPr lang="es-ES" sz="1400" b="0" dirty="0" err="1"/>
                        <a:t>console.error</a:t>
                      </a:r>
                      <a:r>
                        <a:rPr lang="es-ES" sz="1400" b="0" dirty="0"/>
                        <a:t>('Error al enviar datos a la API:', error);</a:t>
                      </a:r>
                    </a:p>
                    <a:p>
                      <a:r>
                        <a:rPr lang="es-ES" sz="1400" b="0" dirty="0"/>
                        <a:t>          </a:t>
                      </a:r>
                      <a:r>
                        <a:rPr lang="es-ES" sz="1400" b="0" dirty="0" err="1"/>
                        <a:t>return</a:t>
                      </a:r>
                      <a:r>
                        <a:rPr lang="es-ES" sz="1400" b="0" dirty="0"/>
                        <a:t> of({ </a:t>
                      </a:r>
                      <a:r>
                        <a:rPr lang="es-ES" sz="1400" b="0" dirty="0" err="1"/>
                        <a:t>success</a:t>
                      </a:r>
                      <a:r>
                        <a:rPr lang="es-ES" sz="1400" b="0" dirty="0"/>
                        <a:t>: false, </a:t>
                      </a:r>
                      <a:r>
                        <a:rPr lang="es-ES" sz="1400" b="0" dirty="0" err="1"/>
                        <a:t>message</a:t>
                      </a:r>
                      <a:r>
                        <a:rPr lang="es-ES" sz="1400" b="0" dirty="0"/>
                        <a:t>: 'Error al enviar datos a la API' });</a:t>
                      </a:r>
                    </a:p>
                    <a:p>
                      <a:r>
                        <a:rPr lang="es-ES" sz="1400" b="0" dirty="0"/>
                        <a:t>        })</a:t>
                      </a:r>
                    </a:p>
                    <a:p>
                      <a:r>
                        <a:rPr lang="es-ES" sz="1400" b="0" dirty="0"/>
                        <a:t>      )</a:t>
                      </a:r>
                    </a:p>
                    <a:p>
                      <a:r>
                        <a:rPr lang="es-ES" sz="1400" b="0" dirty="0"/>
                        <a:t>    );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dirty="0"/>
                        <a:t> </a:t>
                      </a:r>
                      <a:r>
                        <a:rPr lang="es-ES" sz="1400" b="0" dirty="0" err="1"/>
                        <a:t>return</a:t>
                      </a:r>
                      <a:r>
                        <a:rPr lang="es-ES" sz="1400" b="0" dirty="0"/>
                        <a:t> {</a:t>
                      </a:r>
                    </a:p>
                    <a:p>
                      <a:r>
                        <a:rPr lang="es-ES" sz="1400" b="0" dirty="0"/>
                        <a:t>      </a:t>
                      </a:r>
                      <a:r>
                        <a:rPr lang="es-ES" sz="1400" b="0" dirty="0" err="1"/>
                        <a:t>success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response.success</a:t>
                      </a:r>
                      <a:r>
                        <a:rPr lang="es-ES" sz="1400" b="0" dirty="0"/>
                        <a:t>,</a:t>
                      </a:r>
                    </a:p>
                    <a:p>
                      <a:r>
                        <a:rPr lang="es-ES" sz="1400" b="0" dirty="0"/>
                        <a:t>      </a:t>
                      </a:r>
                      <a:r>
                        <a:rPr lang="es-ES" sz="1400" b="0" dirty="0" err="1"/>
                        <a:t>message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response.message</a:t>
                      </a:r>
                      <a:r>
                        <a:rPr lang="es-ES" sz="1400" b="0" dirty="0"/>
                        <a:t> || 'Operación realizada'</a:t>
                      </a:r>
                    </a:p>
                    <a:p>
                      <a:r>
                        <a:rPr lang="es-ES" sz="1400" b="0" dirty="0"/>
                        <a:t>    };</a:t>
                      </a:r>
                    </a:p>
                    <a:p>
                      <a:r>
                        <a:rPr lang="es-ES" sz="1400" b="0" dirty="0"/>
                        <a:t>  } catch (error) {</a:t>
                      </a:r>
                    </a:p>
                    <a:p>
                      <a:r>
                        <a:rPr lang="es-ES" sz="1400" b="0" dirty="0"/>
                        <a:t>    </a:t>
                      </a:r>
                      <a:r>
                        <a:rPr lang="es-ES" sz="1400" b="0" dirty="0" err="1"/>
                        <a:t>console.error</a:t>
                      </a:r>
                      <a:r>
                        <a:rPr lang="es-ES" sz="1400" b="0" dirty="0"/>
                        <a:t>('Error inesperado al conectar con la API:', error);</a:t>
                      </a:r>
                    </a:p>
                    <a:p>
                      <a:r>
                        <a:rPr lang="es-ES" sz="1400" b="0" dirty="0"/>
                        <a:t>    </a:t>
                      </a:r>
                      <a:r>
                        <a:rPr lang="es-ES" sz="1400" b="0" dirty="0" err="1"/>
                        <a:t>return</a:t>
                      </a:r>
                      <a:r>
                        <a:rPr lang="es-ES" sz="1400" b="0" dirty="0"/>
                        <a:t> { </a:t>
                      </a:r>
                      <a:r>
                        <a:rPr lang="es-ES" sz="1400" b="0" dirty="0" err="1"/>
                        <a:t>success</a:t>
                      </a:r>
                      <a:r>
                        <a:rPr lang="es-ES" sz="1400" b="0" dirty="0"/>
                        <a:t>: false, </a:t>
                      </a:r>
                      <a:r>
                        <a:rPr lang="es-ES" sz="1400" b="0" dirty="0" err="1"/>
                        <a:t>message</a:t>
                      </a:r>
                      <a:r>
                        <a:rPr lang="es-ES" sz="1400" b="0" dirty="0"/>
                        <a:t>: 'Error inesperado al conectar con la API' };</a:t>
                      </a:r>
                    </a:p>
                    <a:p>
                      <a:r>
                        <a:rPr lang="es-ES" sz="1400" b="0" dirty="0"/>
                        <a:t>  }</a:t>
                      </a:r>
                    </a:p>
                    <a:p>
                      <a:r>
                        <a:rPr lang="es-ES" sz="1400" b="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7352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7743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18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2: Crear un formulario en HTML</a:t>
            </a:r>
          </a:p>
          <a:p>
            <a:pPr marL="0" indent="0" algn="l">
              <a:buNone/>
            </a:pPr>
            <a:r>
              <a:rPr lang="es-ES" sz="18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el componente donde agregas personajes (</a:t>
            </a:r>
            <a:r>
              <a:rPr lang="es-ES" sz="18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personajes.component.html</a:t>
            </a:r>
            <a:r>
              <a:rPr lang="es-ES" sz="18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marL="457200" lvl="1" indent="0">
              <a:buNone/>
            </a:pP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form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submit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)="agregar()"&gt;</a:t>
            </a:r>
          </a:p>
          <a:p>
            <a:pPr marL="457200" lvl="1" indent="0">
              <a:buNone/>
            </a:pP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&lt;input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placeholder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="Nombre" [(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ngModel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)]="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nuevoPersonaje.name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pPr marL="457200" lvl="1" indent="0">
              <a:buNone/>
            </a:pP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&lt;input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placeholder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="Ki" [(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ngModel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)]="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nuevoPersonaje.ki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pPr marL="457200" lvl="1" indent="0">
              <a:buNone/>
            </a:pP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submit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"&gt;Agregar Personaje&lt;/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457200" lvl="1" indent="0">
              <a:buNone/>
            </a:pP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form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endParaRPr lang="es-ES" sz="1800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s-ES" sz="18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3: Agregar el método agregar() en el componente</a:t>
            </a:r>
          </a:p>
          <a:p>
            <a:pPr marL="0" indent="0">
              <a:buNone/>
            </a:pP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nuevoPersonaje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Personaje = {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'',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'' };</a:t>
            </a:r>
          </a:p>
          <a:p>
            <a:pPr marL="0" indent="0">
              <a:buNone/>
            </a:pP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async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agregar() {</a:t>
            </a:r>
          </a:p>
          <a:p>
            <a:pPr marL="0" indent="0">
              <a:buNone/>
            </a:pP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this.apiService.agregarPersonaje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this.nuevoPersonaje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this.nuevoPersonaje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{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'', </a:t>
            </a:r>
            <a:r>
              <a:rPr lang="es-ES" sz="12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</a:t>
            </a: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'' }; // Resetear formulario</a:t>
            </a:r>
          </a:p>
          <a:p>
            <a:pPr marL="0" indent="0">
              <a:buNone/>
            </a:pPr>
            <a:r>
              <a:rPr lang="es-ES" sz="12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s-ES" sz="18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</a:t>
            </a:r>
          </a:p>
          <a:p>
            <a:pPr lvl="1"/>
            <a:r>
              <a:rPr lang="es-ES" sz="18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Vinculamos el formulario con </a:t>
            </a:r>
            <a:r>
              <a:rPr lang="es-ES" sz="18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ngModel</a:t>
            </a:r>
            <a:r>
              <a:rPr lang="es-ES" sz="18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capturar los datos.</a:t>
            </a:r>
          </a:p>
          <a:p>
            <a:pPr lvl="1"/>
            <a:r>
              <a:rPr lang="es-ES" sz="18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Llamamos al servicio </a:t>
            </a:r>
            <a:r>
              <a:rPr lang="es-ES" sz="18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agregarPersonaje</a:t>
            </a:r>
            <a:r>
              <a:rPr lang="es-ES" sz="18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al presionar el botón.</a:t>
            </a:r>
          </a:p>
          <a:p>
            <a:pPr lvl="1"/>
            <a:r>
              <a:rPr lang="es-ES" sz="18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Limpiamos los campos del formulario tras enviar los datos.</a:t>
            </a:r>
            <a:endParaRPr lang="es-ES" sz="1800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Agregar un Personaje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92238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1: Crear el método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eliminarPersonaje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this.http.delete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(...): Hace una solicitud DELETE a la API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2: Agregar un botón para eliminar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click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)="eliminar(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personaje.id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)"&gt;Eliminar&lt;/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Eliminar un Personaje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" name="Tabla 4">
            <a:extLst>
              <a:ext uri="{FF2B5EF4-FFF2-40B4-BE49-F238E27FC236}">
                <a16:creationId xmlns:a16="http://schemas.microsoft.com/office/drawing/2014/main" id="{87FEE414-0281-A144-8389-9E6F351355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4441"/>
              </p:ext>
            </p:extLst>
          </p:nvPr>
        </p:nvGraphicFramePr>
        <p:xfrm>
          <a:off x="308918" y="1399875"/>
          <a:ext cx="11419012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9506">
                  <a:extLst>
                    <a:ext uri="{9D8B030D-6E8A-4147-A177-3AD203B41FA5}">
                      <a16:colId xmlns:a16="http://schemas.microsoft.com/office/drawing/2014/main" val="2343028147"/>
                    </a:ext>
                  </a:extLst>
                </a:gridCol>
                <a:gridCol w="5709506">
                  <a:extLst>
                    <a:ext uri="{9D8B030D-6E8A-4147-A177-3AD203B41FA5}">
                      <a16:colId xmlns:a16="http://schemas.microsoft.com/office/drawing/2014/main" val="4524972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1400" b="0" dirty="0" err="1"/>
                        <a:t>async</a:t>
                      </a:r>
                      <a:r>
                        <a:rPr lang="es-ES" sz="1400" b="0" dirty="0"/>
                        <a:t> </a:t>
                      </a:r>
                      <a:r>
                        <a:rPr lang="es-ES" sz="1400" b="0" dirty="0" err="1"/>
                        <a:t>eliminarPersonaje</a:t>
                      </a:r>
                      <a:r>
                        <a:rPr lang="es-ES" sz="1400" b="0" dirty="0"/>
                        <a:t>(id: </a:t>
                      </a:r>
                      <a:r>
                        <a:rPr lang="es-ES" sz="1400" b="0" dirty="0" err="1"/>
                        <a:t>number</a:t>
                      </a:r>
                      <a:r>
                        <a:rPr lang="es-ES" sz="1400" b="0" dirty="0"/>
                        <a:t>): </a:t>
                      </a:r>
                      <a:r>
                        <a:rPr lang="es-ES" sz="1400" b="0" dirty="0" err="1"/>
                        <a:t>Promise</a:t>
                      </a:r>
                      <a:r>
                        <a:rPr lang="es-ES" sz="1400" b="0" dirty="0"/>
                        <a:t>&lt;{ </a:t>
                      </a:r>
                      <a:r>
                        <a:rPr lang="es-ES" sz="1400" b="0" dirty="0" err="1"/>
                        <a:t>success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boolean</a:t>
                      </a:r>
                      <a:r>
                        <a:rPr lang="es-ES" sz="1400" b="0" dirty="0"/>
                        <a:t>; </a:t>
                      </a:r>
                      <a:r>
                        <a:rPr lang="es-ES" sz="1400" b="0" dirty="0" err="1"/>
                        <a:t>message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string</a:t>
                      </a:r>
                      <a:r>
                        <a:rPr lang="es-ES" sz="1400" b="0" dirty="0"/>
                        <a:t> }&gt; {</a:t>
                      </a:r>
                    </a:p>
                    <a:p>
                      <a:r>
                        <a:rPr lang="es-ES" sz="1400" b="0" dirty="0"/>
                        <a:t>  try {</a:t>
                      </a:r>
                    </a:p>
                    <a:p>
                      <a:r>
                        <a:rPr lang="es-ES" sz="1400" b="0" dirty="0"/>
                        <a:t>    </a:t>
                      </a:r>
                      <a:r>
                        <a:rPr lang="es-ES" sz="1400" b="0" dirty="0" err="1"/>
                        <a:t>const</a:t>
                      </a:r>
                      <a:r>
                        <a:rPr lang="es-ES" sz="1400" b="0" dirty="0"/>
                        <a:t> response = </a:t>
                      </a:r>
                      <a:r>
                        <a:rPr lang="es-ES" sz="1400" b="0" dirty="0" err="1"/>
                        <a:t>await</a:t>
                      </a:r>
                      <a:r>
                        <a:rPr lang="es-ES" sz="1400" b="0" dirty="0"/>
                        <a:t> </a:t>
                      </a:r>
                      <a:r>
                        <a:rPr lang="es-ES" sz="1400" b="0" dirty="0" err="1"/>
                        <a:t>firstValueFrom</a:t>
                      </a:r>
                      <a:r>
                        <a:rPr lang="es-ES" sz="1400" b="0" dirty="0"/>
                        <a:t>(</a:t>
                      </a:r>
                    </a:p>
                    <a:p>
                      <a:r>
                        <a:rPr lang="es-ES" sz="1400" b="0" dirty="0"/>
                        <a:t>      </a:t>
                      </a:r>
                      <a:r>
                        <a:rPr lang="es-ES" sz="1400" b="0" dirty="0" err="1"/>
                        <a:t>this.http.delete</a:t>
                      </a:r>
                      <a:r>
                        <a:rPr lang="es-ES" sz="1400" b="0" dirty="0"/>
                        <a:t>&lt;{ </a:t>
                      </a:r>
                      <a:r>
                        <a:rPr lang="es-ES" sz="1400" b="0" dirty="0" err="1"/>
                        <a:t>success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boolean</a:t>
                      </a:r>
                      <a:r>
                        <a:rPr lang="es-ES" sz="1400" b="0" dirty="0"/>
                        <a:t>; </a:t>
                      </a:r>
                      <a:r>
                        <a:rPr lang="es-ES" sz="1400" b="0" dirty="0" err="1"/>
                        <a:t>message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string</a:t>
                      </a:r>
                      <a:r>
                        <a:rPr lang="es-ES" sz="1400" b="0" dirty="0"/>
                        <a:t> }&gt;(`${</a:t>
                      </a:r>
                      <a:r>
                        <a:rPr lang="es-ES" sz="1400" b="0" dirty="0" err="1"/>
                        <a:t>this.apiUrl</a:t>
                      </a:r>
                      <a:r>
                        <a:rPr lang="es-ES" sz="1400" b="0" dirty="0"/>
                        <a:t>}/</a:t>
                      </a:r>
                      <a:r>
                        <a:rPr lang="es-ES" sz="1400" b="0" dirty="0" err="1"/>
                        <a:t>borrar?id</a:t>
                      </a:r>
                      <a:r>
                        <a:rPr lang="es-ES" sz="1400" b="0" dirty="0"/>
                        <a:t>=${id}`, { </a:t>
                      </a:r>
                      <a:r>
                        <a:rPr lang="es-ES" sz="1400" b="0" dirty="0" err="1"/>
                        <a:t>headers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this.headers</a:t>
                      </a:r>
                      <a:r>
                        <a:rPr lang="es-ES" sz="1400" b="0" dirty="0"/>
                        <a:t> }).pipe(</a:t>
                      </a:r>
                    </a:p>
                    <a:p>
                      <a:r>
                        <a:rPr lang="es-ES" sz="1400" b="0" dirty="0"/>
                        <a:t>        </a:t>
                      </a:r>
                      <a:r>
                        <a:rPr lang="es-ES" sz="1400" b="0" dirty="0" err="1"/>
                        <a:t>catchError</a:t>
                      </a:r>
                      <a:r>
                        <a:rPr lang="es-ES" sz="1400" b="0" dirty="0"/>
                        <a:t>((error) =&gt; {</a:t>
                      </a:r>
                    </a:p>
                    <a:p>
                      <a:r>
                        <a:rPr lang="es-ES" sz="1400" b="0" dirty="0"/>
                        <a:t>          </a:t>
                      </a:r>
                      <a:r>
                        <a:rPr lang="es-ES" sz="1400" b="0" dirty="0" err="1"/>
                        <a:t>console.error</a:t>
                      </a:r>
                      <a:r>
                        <a:rPr lang="es-ES" sz="1400" b="0" dirty="0"/>
                        <a:t>('Error al eliminar el personaje:', error);</a:t>
                      </a:r>
                    </a:p>
                    <a:p>
                      <a:r>
                        <a:rPr lang="es-ES" sz="1400" b="0" dirty="0"/>
                        <a:t>          </a:t>
                      </a:r>
                      <a:r>
                        <a:rPr lang="es-ES" sz="1400" b="0" dirty="0" err="1"/>
                        <a:t>return</a:t>
                      </a:r>
                      <a:r>
                        <a:rPr lang="es-ES" sz="1400" b="0" dirty="0"/>
                        <a:t> of({ </a:t>
                      </a:r>
                      <a:r>
                        <a:rPr lang="es-ES" sz="1400" b="0" dirty="0" err="1"/>
                        <a:t>success</a:t>
                      </a:r>
                      <a:r>
                        <a:rPr lang="es-ES" sz="1400" b="0" dirty="0"/>
                        <a:t>: false, </a:t>
                      </a:r>
                      <a:r>
                        <a:rPr lang="es-ES" sz="1400" b="0" dirty="0" err="1"/>
                        <a:t>message</a:t>
                      </a:r>
                      <a:r>
                        <a:rPr lang="es-ES" sz="1400" b="0" dirty="0"/>
                        <a:t>: 'Error al eliminar el personaje' });</a:t>
                      </a:r>
                    </a:p>
                    <a:p>
                      <a:r>
                        <a:rPr lang="es-ES" sz="1400" b="0" dirty="0"/>
                        <a:t>        })</a:t>
                      </a:r>
                    </a:p>
                    <a:p>
                      <a:r>
                        <a:rPr lang="es-ES" sz="1400" b="0" dirty="0"/>
                        <a:t>      )</a:t>
                      </a:r>
                    </a:p>
                    <a:p>
                      <a:r>
                        <a:rPr lang="es-ES" sz="1400" b="0" dirty="0"/>
                        <a:t>    );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0" dirty="0"/>
                        <a:t>  </a:t>
                      </a:r>
                      <a:r>
                        <a:rPr lang="es-ES" sz="1400" b="0" dirty="0" err="1"/>
                        <a:t>return</a:t>
                      </a:r>
                      <a:r>
                        <a:rPr lang="es-ES" sz="1400" b="0" dirty="0"/>
                        <a:t> {</a:t>
                      </a:r>
                    </a:p>
                    <a:p>
                      <a:r>
                        <a:rPr lang="es-ES" sz="1400" b="0" dirty="0"/>
                        <a:t>      </a:t>
                      </a:r>
                      <a:r>
                        <a:rPr lang="es-ES" sz="1400" b="0" dirty="0" err="1"/>
                        <a:t>success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response.success</a:t>
                      </a:r>
                      <a:r>
                        <a:rPr lang="es-ES" sz="1400" b="0" dirty="0"/>
                        <a:t>,</a:t>
                      </a:r>
                    </a:p>
                    <a:p>
                      <a:r>
                        <a:rPr lang="es-ES" sz="1400" b="0" dirty="0"/>
                        <a:t>      </a:t>
                      </a:r>
                      <a:r>
                        <a:rPr lang="es-ES" sz="1400" b="0" dirty="0" err="1"/>
                        <a:t>message</a:t>
                      </a:r>
                      <a:r>
                        <a:rPr lang="es-ES" sz="1400" b="0" dirty="0"/>
                        <a:t>: </a:t>
                      </a:r>
                      <a:r>
                        <a:rPr lang="es-ES" sz="1400" b="0" dirty="0" err="1"/>
                        <a:t>response.message</a:t>
                      </a:r>
                      <a:r>
                        <a:rPr lang="es-ES" sz="1400" b="0" dirty="0"/>
                        <a:t> || 'Operación realizada'</a:t>
                      </a:r>
                    </a:p>
                    <a:p>
                      <a:r>
                        <a:rPr lang="es-ES" sz="1400" b="0" dirty="0"/>
                        <a:t>    };</a:t>
                      </a:r>
                    </a:p>
                    <a:p>
                      <a:r>
                        <a:rPr lang="es-ES" sz="1400" b="0" dirty="0"/>
                        <a:t>  } catch (error) {</a:t>
                      </a:r>
                    </a:p>
                    <a:p>
                      <a:r>
                        <a:rPr lang="es-ES" sz="1400" b="0" dirty="0"/>
                        <a:t>    </a:t>
                      </a:r>
                      <a:r>
                        <a:rPr lang="es-ES" sz="1400" b="0" dirty="0" err="1"/>
                        <a:t>console.error</a:t>
                      </a:r>
                      <a:r>
                        <a:rPr lang="es-ES" sz="1400" b="0" dirty="0"/>
                        <a:t>('Error inesperado al conectar con la API:', error);</a:t>
                      </a:r>
                    </a:p>
                    <a:p>
                      <a:r>
                        <a:rPr lang="es-ES" sz="1400" b="0" dirty="0"/>
                        <a:t>    </a:t>
                      </a:r>
                      <a:r>
                        <a:rPr lang="es-ES" sz="1400" b="0" dirty="0" err="1"/>
                        <a:t>return</a:t>
                      </a:r>
                      <a:r>
                        <a:rPr lang="es-ES" sz="1400" b="0" dirty="0"/>
                        <a:t> { </a:t>
                      </a:r>
                      <a:r>
                        <a:rPr lang="es-ES" sz="1400" b="0" dirty="0" err="1"/>
                        <a:t>success</a:t>
                      </a:r>
                      <a:r>
                        <a:rPr lang="es-ES" sz="1400" b="0" dirty="0"/>
                        <a:t>: false, </a:t>
                      </a:r>
                      <a:r>
                        <a:rPr lang="es-ES" sz="1400" b="0" dirty="0" err="1"/>
                        <a:t>message</a:t>
                      </a:r>
                      <a:r>
                        <a:rPr lang="es-ES" sz="1400" b="0" dirty="0"/>
                        <a:t>: 'Error inesperado al conectar con la API' };</a:t>
                      </a:r>
                    </a:p>
                    <a:p>
                      <a:r>
                        <a:rPr lang="es-ES" sz="1400" b="0" dirty="0"/>
                        <a:t>  }</a:t>
                      </a:r>
                    </a:p>
                    <a:p>
                      <a:r>
                        <a:rPr lang="es-ES" sz="1400" b="0" dirty="0"/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7352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0006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s-ES" sz="2000" b="1" i="0" dirty="0">
                <a:solidFill>
                  <a:srgbClr val="1C1D1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¿Qué veremos en esta sección? </a:t>
            </a:r>
          </a:p>
          <a:p>
            <a:pPr marL="0" indent="0" algn="l">
              <a:buNone/>
            </a:pPr>
            <a:r>
              <a:rPr lang="es-ES" sz="2000" b="0" i="0" dirty="0">
                <a:solidFill>
                  <a:srgbClr val="1C1D1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Este es un breve listado de los temas fundamentales:</a:t>
            </a:r>
          </a:p>
          <a:p>
            <a:pPr>
              <a:buFont typeface="+mj-lt"/>
              <a:buAutoNum type="arabicPeriod"/>
            </a:pP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API en Python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Implementamos la persistencia de datos con una API en Python.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Hacemos uso del Framework ‘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/>
          <a:lstStyle/>
          <a:p>
            <a:r>
              <a:rPr lang="es-ES" sz="3200" b="1" dirty="0">
                <a:solidFill>
                  <a:srgbClr val="039BE5"/>
                </a:solidFill>
                <a:latin typeface="Arial" panose="020B0604020202020204" pitchFamily="34" charset="0"/>
              </a:rPr>
              <a:t>TS – Temas puntuales de la sección</a:t>
            </a:r>
            <a:endParaRPr lang="es-ES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4D2576C2-2D8B-E04A-8727-C1709B629E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AF233C2D-A616-A44F-B686-7363261056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C371EE5C-9BBB-3B43-8075-6AC44EDF2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7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3F4335F7-FED9-524D-8759-99D93B884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4">
            <a:extLst>
              <a:ext uri="{FF2B5EF4-FFF2-40B4-BE49-F238E27FC236}">
                <a16:creationId xmlns:a16="http://schemas.microsoft.com/office/drawing/2014/main" id="{A2DA6C15-CB9E-E14B-A2FC-DAF8C03AEA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9" name="Picture 2" descr="Angular (web framework) - Wikipedia">
            <a:extLst>
              <a:ext uri="{FF2B5EF4-FFF2-40B4-BE49-F238E27FC236}">
                <a16:creationId xmlns:a16="http://schemas.microsoft.com/office/drawing/2014/main" id="{BFD37387-1FBF-F548-A64C-1A95D8F24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1129" y="613287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4136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3: Crear el método en el componente</a:t>
            </a:r>
          </a:p>
          <a:p>
            <a:pPr marL="457200" lvl="1" indent="0">
              <a:buNone/>
            </a:pP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async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eliminar(id: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await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this.apiService.eliminarPersonaje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(id);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Explicación</a:t>
            </a:r>
          </a:p>
          <a:p>
            <a:pPr lvl="1"/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Cada personaje tiene un botón "Eliminar".</a:t>
            </a:r>
          </a:p>
          <a:p>
            <a:pPr lvl="1"/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presionarlo, se ejecuta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eliminarPersonaje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y se elimina en la API.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Creación del Servicio en Angular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8081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s-ES" sz="9600" dirty="0">
                <a:latin typeface="Arial" panose="020B0604020202020204" pitchFamily="34" charset="0"/>
              </a:rPr>
              <a:t>Ejercicio 1</a:t>
            </a:r>
            <a:endParaRPr lang="es-ES" sz="960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/>
          <a:lstStyle/>
          <a:p>
            <a:r>
              <a:rPr lang="es-ES" sz="3200" b="1" dirty="0">
                <a:solidFill>
                  <a:srgbClr val="039BE5"/>
                </a:solidFill>
                <a:latin typeface="Arial" panose="020B0604020202020204" pitchFamily="34" charset="0"/>
              </a:rPr>
              <a:t>TS – Nuevo apartado</a:t>
            </a:r>
            <a:endParaRPr lang="es-E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67089980-1885-F842-ADB3-70C2E88A8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51FD524B-5302-6146-A5CE-BA887714A8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73B075D7-6D4B-CF47-9F5D-71BC2A474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1649C53E-B5D7-0D42-9A28-8F4D6A9F4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77915A7C-F437-6E44-A054-5A550C99FA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8" name="Picture 2" descr="Angular (web framework) - Wikipedia">
            <a:extLst>
              <a:ext uri="{FF2B5EF4-FFF2-40B4-BE49-F238E27FC236}">
                <a16:creationId xmlns:a16="http://schemas.microsoft.com/office/drawing/2014/main" id="{819162AC-43E8-4A4A-93B5-0A721C8E3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1129" y="613287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85674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Ahora te toca a ti.</a:t>
            </a:r>
          </a:p>
          <a:p>
            <a:pPr marL="0" indent="0" algn="l">
              <a:buNone/>
            </a:pP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Título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Añadir la persistencia de datos en Planetas.</a:t>
            </a:r>
          </a:p>
          <a:p>
            <a:pPr marL="0" indent="0" algn="l">
              <a:buNone/>
            </a:pP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 mismo modo que hemos implementado la persistencia de datos para Personajes.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¿Qué tal si haces lo mismo para Planetas?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Extra:</a:t>
            </a:r>
          </a:p>
          <a:p>
            <a:pPr algn="l">
              <a:buFontTx/>
              <a:buChar char="-"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¿Cómo sería para transformaciones?</a:t>
            </a:r>
          </a:p>
          <a:p>
            <a:pPr algn="l">
              <a:buFontTx/>
              <a:buChar char="-"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¿Tendría sentido?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/>
          <a:lstStyle/>
          <a:p>
            <a:r>
              <a:rPr lang="es-ES" sz="3200" b="1" dirty="0">
                <a:solidFill>
                  <a:srgbClr val="039BE5"/>
                </a:solidFill>
                <a:latin typeface="Arial" panose="020B0604020202020204" pitchFamily="34" charset="0"/>
              </a:rPr>
              <a:t>TS – Ejercicio</a:t>
            </a:r>
            <a:endParaRPr lang="es-E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8" name="Picture 2" descr="Angular (web framework) - Wikipedia">
            <a:extLst>
              <a:ext uri="{FF2B5EF4-FFF2-40B4-BE49-F238E27FC236}">
                <a16:creationId xmlns:a16="http://schemas.microsoft.com/office/drawing/2014/main" id="{11A7F1BB-3B5B-4F40-A7D4-4F4C5FC534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1129" y="613287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18522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s-ES" sz="9600" dirty="0">
                <a:latin typeface="Arial" panose="020B0604020202020204" pitchFamily="34" charset="0"/>
              </a:rPr>
              <a:t>Ejercicio 1</a:t>
            </a:r>
          </a:p>
          <a:p>
            <a:pPr marL="0" indent="0" algn="ctr">
              <a:buNone/>
            </a:pPr>
            <a:r>
              <a:rPr lang="es-ES" sz="9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ES" sz="96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Solución</a:t>
            </a:r>
            <a:r>
              <a:rPr lang="es-ES" sz="96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/>
          <a:lstStyle/>
          <a:p>
            <a:r>
              <a:rPr lang="es-ES" sz="3200" b="1" dirty="0">
                <a:solidFill>
                  <a:srgbClr val="039BE5"/>
                </a:solidFill>
                <a:latin typeface="Arial" panose="020B0604020202020204" pitchFamily="34" charset="0"/>
              </a:rPr>
              <a:t>TS – Nuevo apartado</a:t>
            </a:r>
            <a:endParaRPr lang="es-E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66AFD189-7548-BD4A-BF98-EC7B679FC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F61C4990-7B15-4243-B43E-436FC6DAC7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7D4B3D3-AE5E-4A40-9B5D-2233056FF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0D78C916-8462-B14D-93FB-37C728558C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A52759BE-6081-2A4E-AD49-0F04094D8C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8" name="Picture 2" descr="Angular (web framework) - Wikipedia">
            <a:extLst>
              <a:ext uri="{FF2B5EF4-FFF2-40B4-BE49-F238E27FC236}">
                <a16:creationId xmlns:a16="http://schemas.microsoft.com/office/drawing/2014/main" id="{8C1852AE-56BE-9543-8BCC-DF5DD2255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1129" y="613287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1634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/>
          <a:lstStyle/>
          <a:p>
            <a:r>
              <a:rPr lang="es-ES" sz="3200" b="1" dirty="0">
                <a:solidFill>
                  <a:srgbClr val="039BE5"/>
                </a:solidFill>
                <a:latin typeface="Arial" panose="020B0604020202020204" pitchFamily="34" charset="0"/>
              </a:rPr>
              <a:t>TS – Ejercicio (Solución)</a:t>
            </a:r>
            <a:endParaRPr lang="es-E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1BD2E2FA-ABCE-D243-8B0F-5072F48E14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78751D66-5100-DD4F-969F-09AC4B5EC1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C04A1B89-5F7D-C747-8759-8CF3FCC8D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7C33CDE2-E8C5-354A-A489-343C7844B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3478FCCA-1ECE-7B43-A5DD-4228A888E7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8" name="Picture 2" descr="Angular (web framework) - Wikipedia">
            <a:extLst>
              <a:ext uri="{FF2B5EF4-FFF2-40B4-BE49-F238E27FC236}">
                <a16:creationId xmlns:a16="http://schemas.microsoft.com/office/drawing/2014/main" id="{A3E10D7A-7F51-5E44-971A-DA72860F3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1129" y="613287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0418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Nuestro objetivo es conseguir algo tal que así.</a:t>
            </a:r>
          </a:p>
          <a:p>
            <a:pPr marL="0" indent="0">
              <a:buNone/>
            </a:pPr>
            <a:endParaRPr lang="es-ES" sz="24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s-ES" sz="24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s-ES" sz="24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s-ES" sz="24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None/>
            </a:pPr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s-ES" sz="240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/>
          <a:lstStyle/>
          <a:p>
            <a:r>
              <a:rPr lang="es-ES" sz="3200" b="1" dirty="0">
                <a:solidFill>
                  <a:srgbClr val="039BE5"/>
                </a:solidFill>
                <a:latin typeface="Arial" panose="020B0604020202020204" pitchFamily="34" charset="0"/>
              </a:rPr>
              <a:t>TS – CRUD de datos de </a:t>
            </a:r>
            <a:r>
              <a:rPr lang="es-ES" sz="3200" b="1" dirty="0" err="1">
                <a:solidFill>
                  <a:srgbClr val="039BE5"/>
                </a:solidFill>
                <a:latin typeface="Arial" panose="020B0604020202020204" pitchFamily="34" charset="0"/>
              </a:rPr>
              <a:t>Dragon</a:t>
            </a:r>
            <a:r>
              <a:rPr lang="es-ES" sz="3200" b="1" dirty="0">
                <a:solidFill>
                  <a:srgbClr val="039BE5"/>
                </a:solidFill>
                <a:latin typeface="Arial" panose="020B0604020202020204" pitchFamily="34" charset="0"/>
              </a:rPr>
              <a:t> </a:t>
            </a:r>
            <a:r>
              <a:rPr lang="es-ES" sz="3200" b="1" dirty="0" err="1">
                <a:solidFill>
                  <a:srgbClr val="039BE5"/>
                </a:solidFill>
                <a:latin typeface="Arial" panose="020B0604020202020204" pitchFamily="34" charset="0"/>
              </a:rPr>
              <a:t>Ball</a:t>
            </a:r>
            <a:endParaRPr lang="es-ES" dirty="0"/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90D0C2A9-9B94-7A40-9C1D-49194133EB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C1B8DB50-A58D-2D43-8FFA-87D8C367FB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3B13CDD2-A271-FC4B-BB5D-F514F9A75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7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78770B36-C719-994D-8A9B-83B6A589B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4">
            <a:extLst>
              <a:ext uri="{FF2B5EF4-FFF2-40B4-BE49-F238E27FC236}">
                <a16:creationId xmlns:a16="http://schemas.microsoft.com/office/drawing/2014/main" id="{A21645F9-BC63-3B4B-9A8D-AA7DDB2500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B1B515C-1BB5-0F43-BE47-4F69D51D41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40"/>
          <a:stretch/>
        </p:blipFill>
        <p:spPr>
          <a:xfrm>
            <a:off x="304039" y="1444535"/>
            <a:ext cx="5738400" cy="251930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7E00384-1C29-3E48-BCC1-4D2905B739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9563" y="1450092"/>
            <a:ext cx="2520000" cy="25200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A0E4086-2194-E743-A93B-13EF9BC6EA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76687" y="806022"/>
            <a:ext cx="2322000" cy="287993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9EEFBE8-90FA-CA43-9BB5-3F40890914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1163" y="4010449"/>
            <a:ext cx="5378400" cy="252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949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Antes de nada, recordemos como solucionar los problemas de dependencia para la librería ‘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idb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’ (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IndexedDB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Instalar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la librería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idb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457200" lvl="1" indent="0">
              <a:buNone/>
            </a:pPr>
            <a:r>
              <a:rPr lang="es-E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s-E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es-E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idb</a:t>
            </a:r>
            <a:endParaRPr lang="es-E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Actualiza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TypeScript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tsconfig.json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457200" lvl="1" indent="0">
              <a:buNone/>
            </a:pP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s-E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compilerOptions</a:t>
            </a: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pPr marL="457200" lvl="1" indent="0">
              <a:buNone/>
            </a:pP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"target": "</a:t>
            </a:r>
            <a:r>
              <a:rPr lang="es-E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ES2022</a:t>
            </a: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457200" lvl="1" indent="0">
              <a:buNone/>
            </a:pP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"module": "</a:t>
            </a:r>
            <a:r>
              <a:rPr lang="es-E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ES2022</a:t>
            </a: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457200" lvl="1" indent="0">
              <a:buNone/>
            </a:pP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s-E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lib</a:t>
            </a: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": ["</a:t>
            </a:r>
            <a:r>
              <a:rPr lang="es-E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ES2022</a:t>
            </a: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", "</a:t>
            </a:r>
            <a:r>
              <a:rPr lang="es-E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DOM</a:t>
            </a: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"],</a:t>
            </a:r>
          </a:p>
          <a:p>
            <a:pPr marL="457200" lvl="1" indent="0">
              <a:buNone/>
            </a:pP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s-E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skipLibCheck</a:t>
            </a: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": </a:t>
            </a:r>
            <a:r>
              <a:rPr lang="es-E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</a:p>
          <a:p>
            <a:pPr marL="457200" lvl="1" indent="0">
              <a:buNone/>
            </a:pP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marL="457200" lvl="1" indent="0">
              <a:buNone/>
            </a:pPr>
            <a:r>
              <a:rPr lang="es-E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s-E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/>
          <a:lstStyle/>
          <a:p>
            <a:r>
              <a:rPr lang="es-ES" sz="3200" b="1" dirty="0">
                <a:solidFill>
                  <a:srgbClr val="039BE5"/>
                </a:solidFill>
                <a:latin typeface="Arial" panose="020B0604020202020204" pitchFamily="34" charset="0"/>
              </a:rPr>
              <a:t>TS – CRUD de datos de </a:t>
            </a:r>
            <a:r>
              <a:rPr lang="es-ES" sz="3200" b="1" dirty="0" err="1">
                <a:solidFill>
                  <a:srgbClr val="039BE5"/>
                </a:solidFill>
                <a:latin typeface="Arial" panose="020B0604020202020204" pitchFamily="34" charset="0"/>
              </a:rPr>
              <a:t>Dragon</a:t>
            </a:r>
            <a:r>
              <a:rPr lang="es-ES" sz="3200" b="1" dirty="0">
                <a:solidFill>
                  <a:srgbClr val="039BE5"/>
                </a:solidFill>
                <a:latin typeface="Arial" panose="020B0604020202020204" pitchFamily="34" charset="0"/>
              </a:rPr>
              <a:t> </a:t>
            </a:r>
            <a:r>
              <a:rPr lang="es-ES" sz="3200" b="1" dirty="0" err="1">
                <a:solidFill>
                  <a:srgbClr val="039BE5"/>
                </a:solidFill>
                <a:latin typeface="Arial" panose="020B0604020202020204" pitchFamily="34" charset="0"/>
              </a:rPr>
              <a:t>Ball</a:t>
            </a:r>
            <a:endParaRPr lang="es-E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D8FB9FAB-57EE-DC4D-B449-3C1AE592A8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E7EDB650-09BF-0741-989A-95F54CE84D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F80AD50A-5451-FB41-B6A5-F87A6F780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E40D07DB-BB55-684F-8D60-5CF92F30D2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F7B90176-8821-0F42-AB17-8714565E6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8" name="Picture 2" descr="Angular (web framework) - Wikipedia">
            <a:extLst>
              <a:ext uri="{FF2B5EF4-FFF2-40B4-BE49-F238E27FC236}">
                <a16:creationId xmlns:a16="http://schemas.microsoft.com/office/drawing/2014/main" id="{00D60876-6AE8-D845-B62D-17FCAE2B6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1129" y="613287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6053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s-ES" sz="8000" dirty="0">
                <a:latin typeface="Arial" panose="020B0604020202020204" pitchFamily="34" charset="0"/>
              </a:rPr>
              <a:t>Conectando Angular </a:t>
            </a:r>
          </a:p>
          <a:p>
            <a:pPr marL="0" indent="0" algn="ctr">
              <a:buNone/>
            </a:pPr>
            <a:r>
              <a:rPr lang="es-ES" sz="8000" dirty="0">
                <a:latin typeface="Arial" panose="020B0604020202020204" pitchFamily="34" charset="0"/>
              </a:rPr>
              <a:t>con una </a:t>
            </a:r>
          </a:p>
          <a:p>
            <a:pPr marL="0" indent="0" algn="ctr">
              <a:buNone/>
            </a:pPr>
            <a:r>
              <a:rPr lang="es-ES" sz="8000" b="1" dirty="0">
                <a:latin typeface="Arial" panose="020B0604020202020204" pitchFamily="34" charset="0"/>
              </a:rPr>
              <a:t>API en </a:t>
            </a:r>
            <a:r>
              <a:rPr lang="es-ES" sz="8000" b="1" dirty="0" err="1">
                <a:latin typeface="Arial" panose="020B0604020202020204" pitchFamily="34" charset="0"/>
              </a:rPr>
              <a:t>Flask</a:t>
            </a:r>
            <a:r>
              <a:rPr lang="es-ES" sz="8000" b="1" dirty="0">
                <a:latin typeface="Arial" panose="020B0604020202020204" pitchFamily="34" charset="0"/>
              </a:rPr>
              <a:t> (Python)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/>
          <a:lstStyle/>
          <a:p>
            <a:r>
              <a:rPr lang="es-ES" sz="3200" b="1" dirty="0">
                <a:solidFill>
                  <a:srgbClr val="039BE5"/>
                </a:solidFill>
                <a:latin typeface="Arial" panose="020B0604020202020204" pitchFamily="34" charset="0"/>
              </a:rPr>
              <a:t>TS – Nuevo apartado</a:t>
            </a:r>
            <a:endParaRPr lang="es-E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67089980-1885-F842-ADB3-70C2E88A8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51FD524B-5302-6146-A5CE-BA887714A8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73B075D7-6D4B-CF47-9F5D-71BC2A474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1649C53E-B5D7-0D42-9A28-8F4D6A9F4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77915A7C-F437-6E44-A054-5A550C99FA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8" name="Picture 2" descr="Angular (web framework) - Wikipedia">
            <a:extLst>
              <a:ext uri="{FF2B5EF4-FFF2-40B4-BE49-F238E27FC236}">
                <a16:creationId xmlns:a16="http://schemas.microsoft.com/office/drawing/2014/main" id="{819162AC-43E8-4A4A-93B5-0A721C8E3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1129" y="613287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204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Antes de empezar a escribir código, es importante entender cómo Angular y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comunican.</a:t>
            </a:r>
          </a:p>
          <a:p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 (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>
              <a:buFont typeface="Wingdings" pitchFamily="2" charset="2"/>
              <a:buChar char="§"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 la interfaz de usuario de la aplicación.</a:t>
            </a:r>
          </a:p>
          <a:p>
            <a:pPr lvl="1">
              <a:buFont typeface="Wingdings" pitchFamily="2" charset="2"/>
              <a:buChar char="§"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Hace solicitudes a la API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obtener, agregar o eliminar datos.</a:t>
            </a:r>
          </a:p>
          <a:p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>
              <a:buFont typeface="Wingdings" pitchFamily="2" charset="2"/>
              <a:buChar char="§"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 el servidor que recibe las solicitudes de Angular.</a:t>
            </a:r>
          </a:p>
          <a:p>
            <a:pPr lvl="1">
              <a:buFont typeface="Wingdings" pitchFamily="2" charset="2"/>
              <a:buChar char="§"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Conecta con la base de datos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obtener o modificar los datos.</a:t>
            </a:r>
          </a:p>
          <a:p>
            <a:pPr lvl="1">
              <a:buFont typeface="Wingdings" pitchFamily="2" charset="2"/>
              <a:buChar char="§"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Devuelve respuestas en formato JSON.</a:t>
            </a:r>
          </a:p>
          <a:p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Proceso de comunicación</a:t>
            </a:r>
          </a:p>
          <a:p>
            <a:pPr lvl="1">
              <a:buFont typeface="Wingdings" pitchFamily="2" charset="2"/>
              <a:buChar char="§"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 envía una solicitud HTTP (GET, POST, DELETE) a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buFont typeface="Wingdings" pitchFamily="2" charset="2"/>
              <a:buChar char="§"/>
            </a:pP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recibe la solicitud, consulta la base de datos y devuelve una respuesta.</a:t>
            </a:r>
          </a:p>
          <a:p>
            <a:pPr lvl="1">
              <a:buFont typeface="Wingdings" pitchFamily="2" charset="2"/>
              <a:buChar char="§"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 recibe la respuesta y actualiza la interfaz de usuario.</a:t>
            </a:r>
            <a:endParaRPr lang="es-ES" sz="1600" b="1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¿Cómo se comunican Angular y </a:t>
            </a:r>
            <a:r>
              <a:rPr lang="es-ES" sz="2800" b="1" dirty="0" err="1">
                <a:solidFill>
                  <a:srgbClr val="039BE5"/>
                </a:solidFill>
                <a:latin typeface="Arial" panose="020B0604020202020204" pitchFamily="34" charset="0"/>
              </a:rPr>
              <a:t>Flask</a:t>
            </a:r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?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3912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que Angular pueda comunicarse con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primero debemos construir la API.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1: 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Instalación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dependencias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las librerías necesarias no están instaladas, ejecuta: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flask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flask-cors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mysql-connector-python</a:t>
            </a:r>
            <a:endParaRPr lang="es-ES" sz="1600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Qué hacen 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estas librerías?</a:t>
            </a:r>
          </a:p>
          <a:p>
            <a:pPr lvl="1"/>
            <a:r>
              <a:rPr lang="es-ES" sz="2000" b="1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Nos permite crear la 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r>
              <a:rPr lang="es-ES" sz="2000" b="1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flask-cors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Permite que Angular se comunique con </a:t>
            </a:r>
            <a:r>
              <a:rPr lang="es-ES" sz="2000" b="1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(peticiones del mismo destino)</a:t>
            </a:r>
          </a:p>
          <a:p>
            <a:pPr lvl="1"/>
            <a:r>
              <a:rPr lang="es-ES" sz="2000" b="1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mysql-connector-python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Permite que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conecte a </a:t>
            </a:r>
            <a:r>
              <a:rPr lang="es-ES" sz="2000" b="1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También, puede ocurrir que tengas instaladas las librerías pero que el editor de código muestre un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warning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En ese caso deberemos añadir 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ignore 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cada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</a:t>
            </a:r>
            <a:endParaRPr lang="es-ES" sz="2000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flask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Flask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jsonify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request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b="1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s-ES" sz="1600" b="1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s-ES" sz="1600" b="1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ignore</a:t>
            </a:r>
          </a:p>
          <a:p>
            <a:pPr marL="457200" lvl="1" indent="0">
              <a:buNone/>
            </a:pP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mysql.connector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b="1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s-ES" sz="1600" b="1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s-ES" sz="1600" b="1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ignore</a:t>
            </a:r>
          </a:p>
          <a:p>
            <a:pPr marL="457200" lvl="1" indent="0">
              <a:buNone/>
            </a:pP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flask_cors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CORS,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cross_origin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b="1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s-ES" sz="1600" b="1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s-ES" sz="1600" b="1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ignore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Creación de la API con </a:t>
            </a:r>
            <a:r>
              <a:rPr lang="es-ES" sz="2800" b="1" dirty="0" err="1">
                <a:solidFill>
                  <a:srgbClr val="039BE5"/>
                </a:solidFill>
                <a:latin typeface="Arial" panose="020B0604020202020204" pitchFamily="34" charset="0"/>
              </a:rPr>
              <a:t>Flask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0803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2: 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Configurar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el servidor </a:t>
            </a:r>
            <a:r>
              <a:rPr lang="es-ES" sz="2000" b="1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endParaRPr lang="es-ES" sz="2000" b="1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Ahora creamos el archivo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app.py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escribimos el código base:</a:t>
            </a:r>
          </a:p>
          <a:p>
            <a:pPr marL="457200" lvl="1" indent="0">
              <a:buNone/>
            </a:pP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flask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Flask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jsonify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request</a:t>
            </a:r>
            <a:endParaRPr lang="es-ES" sz="1600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mysql.connector</a:t>
            </a:r>
            <a:endParaRPr lang="es-ES" sz="1600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flask_cors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CORS</a:t>
            </a:r>
          </a:p>
          <a:p>
            <a:pPr marL="457200" lvl="1" indent="0">
              <a:buNone/>
            </a:pPr>
            <a:endParaRPr lang="es-ES" sz="1600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 =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Flask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(__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__)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CORS(app)  # Permitir solicitudes desde Angular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Qué hace 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este código?</a:t>
            </a:r>
          </a:p>
          <a:p>
            <a:pPr lvl="1"/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(__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__) crea el servidor web.</a:t>
            </a:r>
          </a:p>
          <a:p>
            <a:pPr lvl="1"/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CORS(app) permite que Angular pueda acceder a la API.</a:t>
            </a:r>
            <a:endParaRPr lang="es-ES" sz="1600" b="1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Creación de la API con </a:t>
            </a:r>
            <a:r>
              <a:rPr lang="es-ES" sz="2800" b="1" dirty="0" err="1">
                <a:solidFill>
                  <a:srgbClr val="039BE5"/>
                </a:solidFill>
                <a:latin typeface="Arial" panose="020B0604020202020204" pitchFamily="34" charset="0"/>
              </a:rPr>
              <a:t>Flask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59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0F69CB-3242-577F-17D0-5F0C84447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919" y="1028087"/>
            <a:ext cx="11516497" cy="546478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3: 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Configurar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 conexión a </a:t>
            </a:r>
            <a:r>
              <a:rPr lang="es-ES" sz="2000" b="1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  <a:endParaRPr lang="es-ES" sz="2000" b="1" dirty="0">
              <a:solidFill>
                <a:srgbClr val="1C1D1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Añadimos la configuración de la base de datos:</a:t>
            </a:r>
          </a:p>
          <a:p>
            <a:pPr marL="457200" lvl="1" indent="0">
              <a:buNone/>
            </a:pP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db_config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{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'host': '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mysql-db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 # Nombre del servicio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en 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endParaRPr lang="es-ES" sz="1600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'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': '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root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      # Usuario de la base de datos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'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password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': '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dejame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# Contraseña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'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database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': '</a:t>
            </a:r>
            <a:r>
              <a:rPr lang="es-ES" sz="1600" dirty="0" err="1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dbzDB</a:t>
            </a: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   # Nombre de la base de datos</a:t>
            </a:r>
          </a:p>
          <a:p>
            <a:pPr marL="457200" lvl="1" indent="0">
              <a:buNone/>
            </a:pPr>
            <a:r>
              <a:rPr lang="es-ES" sz="1600" dirty="0">
                <a:solidFill>
                  <a:srgbClr val="1C1D1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 qué </a:t>
            </a:r>
            <a:r>
              <a:rPr lang="es-ES" sz="2000" b="1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b="1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necesita conectarse a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0" indent="0" algn="l">
              <a:buNone/>
            </a:pP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Porque los datos de los personajes no se guardan en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sino en la base de datos.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Flask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solo actúa como un puente entre Angular y </a:t>
            </a:r>
            <a:r>
              <a:rPr lang="es-ES" sz="2000" dirty="0" err="1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  <a:r>
              <a:rPr lang="es-ES" sz="2000" dirty="0">
                <a:solidFill>
                  <a:srgbClr val="1C1D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ES" sz="1600" b="1" dirty="0">
              <a:solidFill>
                <a:srgbClr val="1C1D1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E4C26A8-58BD-648C-9C1A-2F12F642D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1201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rgbClr val="039BE5"/>
                </a:solidFill>
                <a:latin typeface="Arial" panose="020B0604020202020204" pitchFamily="34" charset="0"/>
              </a:rPr>
              <a:t>TS – Creación de la API con </a:t>
            </a:r>
            <a:r>
              <a:rPr lang="es-ES" sz="2800" b="1" dirty="0" err="1">
                <a:solidFill>
                  <a:srgbClr val="039BE5"/>
                </a:solidFill>
                <a:latin typeface="Arial" panose="020B0604020202020204" pitchFamily="34" charset="0"/>
              </a:rPr>
              <a:t>Flask</a:t>
            </a:r>
            <a:endParaRPr lang="es-ES" sz="2800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5D62C227-0592-E04C-8004-F2255B1FE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0802"/>
            <a:ext cx="101341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00338" algn="ctr"/>
                <a:tab pos="5400675" algn="r"/>
              </a:tabLst>
            </a:pP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José García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1CF26B2-1DDD-534D-A41F-5F1D17C99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12909" y="6522516"/>
            <a:ext cx="10150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0338" algn="ctr"/>
                <a:tab pos="5400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s-ES" altLang="es-ES" sz="1200" dirty="0">
                <a:ea typeface="Times New Roman" panose="02020603050405020304" pitchFamily="18" charset="0"/>
                <a:cs typeface="Arial" panose="020B0604020202020204" pitchFamily="34" charset="0"/>
              </a:rPr>
              <a:t>Angular </a:t>
            </a:r>
            <a:r>
              <a:rPr kumimoji="0" lang="es-ES" altLang="es-E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16+</a:t>
            </a:r>
            <a:endParaRPr lang="es-ES" sz="12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9DCE46E3-B50E-414F-B313-73EBBFB25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2000" cy="540539"/>
          </a:xfrm>
          <a:prstGeom prst="rect">
            <a:avLst/>
          </a:prstGeom>
        </p:spPr>
      </p:pic>
      <p:pic>
        <p:nvPicPr>
          <p:cNvPr id="16" name="Picture 8" descr="▷Administrativo de la Junta de Andalucía » Opositores.net">
            <a:extLst>
              <a:ext uri="{FF2B5EF4-FFF2-40B4-BE49-F238E27FC236}">
                <a16:creationId xmlns:a16="http://schemas.microsoft.com/office/drawing/2014/main" id="{5D9DB33C-F04F-D74C-9D4D-A1081CC2D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0000" y="0"/>
            <a:ext cx="702000" cy="72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4">
            <a:extLst>
              <a:ext uri="{FF2B5EF4-FFF2-40B4-BE49-F238E27FC236}">
                <a16:creationId xmlns:a16="http://schemas.microsoft.com/office/drawing/2014/main" id="{E065309F-20F6-C14D-A709-5D6596A2B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776" y="96497"/>
            <a:ext cx="28524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Angular 16+ - </a:t>
            </a:r>
            <a:r>
              <a:rPr kumimoji="0" lang="en-US" altLang="es-ES" sz="1600" b="1" i="0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Edición</a:t>
            </a:r>
            <a:r>
              <a:rPr kumimoji="0" lang="en-US" altLang="es-ES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2023</a:t>
            </a:r>
            <a:endParaRPr kumimoji="0" lang="en-U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04749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38085</TotalTime>
  <Words>3071</Words>
  <Application>Microsoft Macintosh PowerPoint</Application>
  <PresentationFormat>Panorámica</PresentationFormat>
  <Paragraphs>445</Paragraphs>
  <Slides>24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Courier New</vt:lpstr>
      <vt:lpstr>Times New Roman</vt:lpstr>
      <vt:lpstr>Wingdings</vt:lpstr>
      <vt:lpstr>Tema de Office</vt:lpstr>
      <vt:lpstr>CRUD Angular API en Python</vt:lpstr>
      <vt:lpstr>TS – Temas puntuales de la sección</vt:lpstr>
      <vt:lpstr>TS – CRUD de datos de Dragon Ball</vt:lpstr>
      <vt:lpstr>TS – CRUD de datos de Dragon Ball</vt:lpstr>
      <vt:lpstr>TS – Nuevo apartado</vt:lpstr>
      <vt:lpstr>TS – ¿Cómo se comunican Angular y Flask?</vt:lpstr>
      <vt:lpstr>TS – Creación de la API con Flask</vt:lpstr>
      <vt:lpstr>TS – Creación de la API con Flask</vt:lpstr>
      <vt:lpstr>TS – Creación de la API con Flask</vt:lpstr>
      <vt:lpstr>TS – Implementación de los Endpoints en Flask</vt:lpstr>
      <vt:lpstr>TS – Implementación de los Endpoints en Flask</vt:lpstr>
      <vt:lpstr>TS – Implementación de los Endpoints en Flask</vt:lpstr>
      <vt:lpstr>TS – Creación del Servicio en Angular</vt:lpstr>
      <vt:lpstr>TS – Creación del Servicio en Angular</vt:lpstr>
      <vt:lpstr>TS – Obtener Personajes desde la API</vt:lpstr>
      <vt:lpstr>TS – Obtener Personajes desde la API</vt:lpstr>
      <vt:lpstr>TS – Agregar un Personaje</vt:lpstr>
      <vt:lpstr>TS – Agregar un Personaje</vt:lpstr>
      <vt:lpstr>TS – Eliminar un Personaje</vt:lpstr>
      <vt:lpstr>TS – Creación del Servicio en Angular</vt:lpstr>
      <vt:lpstr>TS – Nuevo apartado</vt:lpstr>
      <vt:lpstr>TS – Ejercicio</vt:lpstr>
      <vt:lpstr>TS – Nuevo apartado</vt:lpstr>
      <vt:lpstr>TS – Ejercicio (Solución)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Jota Pe</dc:creator>
  <cp:lastModifiedBy>Microsoft Office User</cp:lastModifiedBy>
  <cp:revision>231</cp:revision>
  <cp:lastPrinted>2025-02-19T20:23:24Z</cp:lastPrinted>
  <dcterms:created xsi:type="dcterms:W3CDTF">2023-07-18T07:46:42Z</dcterms:created>
  <dcterms:modified xsi:type="dcterms:W3CDTF">2025-02-21T19:12:16Z</dcterms:modified>
</cp:coreProperties>
</file>

<file path=docProps/thumbnail.jpeg>
</file>